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70" r:id="rId2"/>
    <p:sldId id="308" r:id="rId3"/>
    <p:sldId id="310" r:id="rId4"/>
    <p:sldId id="278" r:id="rId5"/>
    <p:sldId id="314" r:id="rId6"/>
    <p:sldId id="279" r:id="rId7"/>
    <p:sldId id="307" r:id="rId8"/>
    <p:sldId id="281" r:id="rId9"/>
    <p:sldId id="283" r:id="rId10"/>
    <p:sldId id="312" r:id="rId11"/>
    <p:sldId id="313" r:id="rId12"/>
    <p:sldId id="317" r:id="rId13"/>
    <p:sldId id="316" r:id="rId1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94709" autoAdjust="0"/>
  </p:normalViewPr>
  <p:slideViewPr>
    <p:cSldViewPr>
      <p:cViewPr varScale="1">
        <p:scale>
          <a:sx n="100" d="100"/>
          <a:sy n="100" d="100"/>
        </p:scale>
        <p:origin x="-2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866" y="-10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399539A2-13E5-44BF-978E-B4CA005CD037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173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BC4CB7B5-BDC7-4709-8E05-1F92AFC1D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611D98FD-3EAC-44FB-91CD-2A32A8AF2DB6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1226"/>
            <a:ext cx="5852160" cy="4320213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173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C8C46749-814B-482A-B6E7-DF801C1F8D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46749-814B-482A-B6E7-DF801C1F8DA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840F-1263-43BD-A6DD-E0E8F28A3011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6B3-61E6-4CDF-8A51-6D3FC1979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840F-1263-43BD-A6DD-E0E8F28A3011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6B3-61E6-4CDF-8A51-6D3FC1979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840F-1263-43BD-A6DD-E0E8F28A3011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6B3-61E6-4CDF-8A51-6D3FC1979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840F-1263-43BD-A6DD-E0E8F28A3011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6B3-61E6-4CDF-8A51-6D3FC1979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840F-1263-43BD-A6DD-E0E8F28A3011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6B3-61E6-4CDF-8A51-6D3FC1979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840F-1263-43BD-A6DD-E0E8F28A3011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6B3-61E6-4CDF-8A51-6D3FC1979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840F-1263-43BD-A6DD-E0E8F28A3011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6B3-61E6-4CDF-8A51-6D3FC1979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840F-1263-43BD-A6DD-E0E8F28A3011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6B3-61E6-4CDF-8A51-6D3FC1979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840F-1263-43BD-A6DD-E0E8F28A3011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6B3-61E6-4CDF-8A51-6D3FC1979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840F-1263-43BD-A6DD-E0E8F28A3011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6B3-61E6-4CDF-8A51-6D3FC1979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840F-1263-43BD-A6DD-E0E8F28A3011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6B3-61E6-4CDF-8A51-6D3FC1979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1840F-1263-43BD-A6DD-E0E8F28A3011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396B3-61E6-4CDF-8A51-6D3FC1979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owerPoint Template+Roa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990600"/>
            <a:ext cx="9144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effectLst>
                  <a:outerShdw blurRad="50800" dist="88900" dir="8100000" algn="tr" rotWithShape="0">
                    <a:prstClr val="black">
                      <a:alpha val="37000"/>
                    </a:prstClr>
                  </a:outerShdw>
                </a:effectLst>
                <a:latin typeface="Arial Black" pitchFamily="34" charset="0"/>
              </a:rPr>
              <a:t>The State of Rail in Georgia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50800" dist="88900" dir="8100000" algn="tr" rotWithShape="0">
                    <a:prstClr val="black">
                      <a:alpha val="37000"/>
                    </a:prstClr>
                  </a:outerShdw>
                </a:effectLst>
                <a:latin typeface="Arial Black" pitchFamily="34" charset="0"/>
              </a:rPr>
              <a:t/>
            </a:r>
            <a:br>
              <a:rPr lang="en-US" sz="2000" dirty="0" smtClean="0">
                <a:solidFill>
                  <a:srgbClr val="002060"/>
                </a:solidFill>
                <a:effectLst>
                  <a:outerShdw blurRad="50800" dist="88900" dir="8100000" algn="tr" rotWithShape="0">
                    <a:prstClr val="black">
                      <a:alpha val="37000"/>
                    </a:prstClr>
                  </a:outerShdw>
                </a:effectLst>
                <a:latin typeface="Arial Black" pitchFamily="34" charset="0"/>
              </a:rPr>
            </a:br>
            <a:endParaRPr lang="en-US" sz="2000" dirty="0" smtClean="0">
              <a:solidFill>
                <a:srgbClr val="002060"/>
              </a:solidFill>
              <a:effectLst>
                <a:outerShdw blurRad="50800" dist="88900" dir="8100000" algn="tr" rotWithShape="0">
                  <a:prstClr val="black">
                    <a:alpha val="37000"/>
                  </a:prstClr>
                </a:outerShdw>
              </a:effectLst>
              <a:latin typeface="Arial Black" pitchFamily="34" charset="0"/>
            </a:endParaRPr>
          </a:p>
          <a:p>
            <a:pPr algn="ctr"/>
            <a:endParaRPr lang="en-US" sz="2000" dirty="0" smtClean="0">
              <a:solidFill>
                <a:srgbClr val="002060"/>
              </a:solidFill>
              <a:effectLst>
                <a:outerShdw blurRad="50800" dist="88900" dir="8100000" algn="tr" rotWithShape="0">
                  <a:prstClr val="black">
                    <a:alpha val="37000"/>
                  </a:prst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effectLst>
                  <a:outerShdw blurRad="50800" dist="88900" dir="8100000" algn="tr" rotWithShape="0">
                    <a:prstClr val="black">
                      <a:alpha val="37000"/>
                    </a:prstClr>
                  </a:outerShdw>
                </a:effectLst>
                <a:latin typeface="Arial Black" pitchFamily="34" charset="0"/>
              </a:rPr>
              <a:t>Georgia Railroad Association</a:t>
            </a:r>
            <a:endParaRPr lang="en-US" sz="2000" dirty="0" smtClean="0">
              <a:solidFill>
                <a:srgbClr val="002060"/>
              </a:solidFill>
              <a:effectLst>
                <a:outerShdw blurRad="50800" dist="88900" dir="8100000" algn="tr" rotWithShape="0">
                  <a:prstClr val="black">
                    <a:alpha val="37000"/>
                  </a:prst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  <a:effectLst>
                  <a:outerShdw blurRad="50800" dist="88900" dir="8100000" algn="tr" rotWithShape="0">
                    <a:prstClr val="black">
                      <a:alpha val="37000"/>
                    </a:prstClr>
                  </a:outerShdw>
                </a:effectLst>
                <a:latin typeface="Arial Black" pitchFamily="34" charset="0"/>
              </a:rPr>
              <a:t>Erik Steavens</a:t>
            </a:r>
            <a:br>
              <a:rPr lang="en-US" dirty="0" smtClean="0">
                <a:solidFill>
                  <a:srgbClr val="002060"/>
                </a:solidFill>
                <a:effectLst>
                  <a:outerShdw blurRad="50800" dist="88900" dir="8100000" algn="tr" rotWithShape="0">
                    <a:prstClr val="black">
                      <a:alpha val="37000"/>
                    </a:prstClr>
                  </a:outerShdw>
                </a:effectLst>
                <a:latin typeface="Arial Black" pitchFamily="34" charset="0"/>
              </a:rPr>
            </a:br>
            <a:r>
              <a:rPr lang="en-US" dirty="0" smtClean="0">
                <a:solidFill>
                  <a:srgbClr val="002060"/>
                </a:solidFill>
                <a:effectLst>
                  <a:outerShdw blurRad="50800" dist="88900" dir="8100000" algn="tr" rotWithShape="0">
                    <a:prstClr val="black">
                      <a:alpha val="37000"/>
                    </a:prstClr>
                  </a:outerShdw>
                </a:effectLst>
                <a:latin typeface="Arial Black" pitchFamily="34" charset="0"/>
              </a:rPr>
              <a:t>Intermodal </a:t>
            </a:r>
            <a:r>
              <a:rPr lang="en-US" dirty="0" smtClean="0">
                <a:solidFill>
                  <a:srgbClr val="002060"/>
                </a:solidFill>
                <a:effectLst>
                  <a:outerShdw blurRad="50800" dist="88900" dir="8100000" algn="tr" rotWithShape="0">
                    <a:prstClr val="black">
                      <a:alpha val="37000"/>
                    </a:prstClr>
                  </a:outerShdw>
                </a:effectLst>
                <a:latin typeface="Arial Black" pitchFamily="34" charset="0"/>
              </a:rPr>
              <a:t>Director</a:t>
            </a:r>
            <a:endParaRPr lang="en-US" dirty="0" smtClean="0">
              <a:solidFill>
                <a:srgbClr val="002060"/>
              </a:solidFill>
              <a:effectLst>
                <a:outerShdw blurRad="50800" dist="88900" dir="8100000" algn="tr" rotWithShape="0">
                  <a:prstClr val="black">
                    <a:alpha val="37000"/>
                  </a:prst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  <a:effectLst>
                  <a:outerShdw blurRad="50800" dist="88900" dir="8100000" algn="tr" rotWithShape="0">
                    <a:prstClr val="black">
                      <a:alpha val="37000"/>
                    </a:prstClr>
                  </a:outerShdw>
                </a:effectLst>
                <a:latin typeface="Arial Black" pitchFamily="34" charset="0"/>
              </a:rPr>
              <a:t>November 17, </a:t>
            </a:r>
            <a:r>
              <a:rPr lang="en-US" dirty="0" smtClean="0">
                <a:solidFill>
                  <a:srgbClr val="002060"/>
                </a:solidFill>
                <a:effectLst>
                  <a:outerShdw blurRad="50800" dist="88900" dir="8100000" algn="tr" rotWithShape="0">
                    <a:prstClr val="black">
                      <a:alpha val="37000"/>
                    </a:prstClr>
                  </a:outerShdw>
                </a:effectLst>
                <a:latin typeface="Arial Black" pitchFamily="34" charset="0"/>
              </a:rPr>
              <a:t>2009</a:t>
            </a:r>
            <a:endParaRPr lang="en-US" dirty="0"/>
          </a:p>
        </p:txBody>
      </p:sp>
      <p:pic>
        <p:nvPicPr>
          <p:cNvPr id="6" name="Picture 5" descr="TGV_Atlantique_reduit-a3c0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4191000"/>
            <a:ext cx="3200400" cy="2065961"/>
          </a:xfrm>
          <a:prstGeom prst="rect">
            <a:avLst/>
          </a:prstGeom>
        </p:spPr>
      </p:pic>
      <p:pic>
        <p:nvPicPr>
          <p:cNvPr id="7" name="Picture 6" descr="RailRunner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599" y="4191000"/>
            <a:ext cx="3124201" cy="2133600"/>
          </a:xfrm>
          <a:prstGeom prst="rect">
            <a:avLst/>
          </a:prstGeom>
        </p:spPr>
      </p:pic>
      <p:pic>
        <p:nvPicPr>
          <p:cNvPr id="8" name="Picture 7" descr="462_loc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191000"/>
            <a:ext cx="2895600" cy="20835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owerPoint Template+Roa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4800" y="762000"/>
            <a:ext cx="8305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b="1" u="sng" dirty="0" smtClean="0">
                <a:ea typeface="Times New Roman" pitchFamily="18" charset="0"/>
                <a:cs typeface="Arial" pitchFamily="34" charset="0"/>
              </a:rPr>
              <a:t>CSX Transportation Identified Bottlenecks</a:t>
            </a:r>
            <a:endParaRPr lang="en-US" sz="2000" b="1" u="sng" dirty="0" smtClean="0"/>
          </a:p>
          <a:p>
            <a:pPr marL="577850" lvl="0" indent="-577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ea typeface="Times New Roman" pitchFamily="18" charset="0"/>
                <a:cs typeface="Arial" pitchFamily="34" charset="0"/>
              </a:rPr>
              <a:t>Abbeville Sub (Atlanta to Charlotte)</a:t>
            </a: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– capacity improvements</a:t>
            </a:r>
            <a:endParaRPr lang="en-US" dirty="0" smtClean="0"/>
          </a:p>
          <a:p>
            <a:pPr marL="577850" lvl="0" indent="-577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ea typeface="Times New Roman" pitchFamily="18" charset="0"/>
                <a:cs typeface="Arial" pitchFamily="34" charset="0"/>
              </a:rPr>
              <a:t>SW Atlanta Connectivity – train velocity, capacity, and routing options/flexibility</a:t>
            </a: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 </a:t>
            </a:r>
            <a:endParaRPr lang="en-US" dirty="0" smtClean="0"/>
          </a:p>
          <a:p>
            <a:pPr marL="577850" lvl="0" indent="-577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ea typeface="Times New Roman" pitchFamily="18" charset="0"/>
                <a:cs typeface="Arial" pitchFamily="34" charset="0"/>
              </a:rPr>
              <a:t>Bowline (Montgomery to Bainbridge to Waycross) – connectivity/capacity/clearances   </a:t>
            </a:r>
            <a:endParaRPr lang="en-US" dirty="0" smtClean="0"/>
          </a:p>
          <a:p>
            <a:pPr marL="577850" lvl="0" indent="-577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ea typeface="Times New Roman" pitchFamily="18" charset="0"/>
                <a:cs typeface="Arial" pitchFamily="34" charset="0"/>
              </a:rPr>
              <a:t>Fitzgerald Sub (Atlanta to Waycross) – capacity and  traffic fluidity</a:t>
            </a: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 </a:t>
            </a:r>
            <a:endParaRPr lang="en-US" dirty="0" smtClean="0"/>
          </a:p>
          <a:p>
            <a:pPr marL="577850" lvl="0" indent="-577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ea typeface="Times New Roman" pitchFamily="18" charset="0"/>
                <a:cs typeface="Arial" pitchFamily="34" charset="0"/>
              </a:rPr>
              <a:t>Yard Improvements (throughout state) – capacity and efficiency/thru put</a:t>
            </a: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 </a:t>
            </a:r>
            <a:endParaRPr lang="en-US" dirty="0" smtClean="0"/>
          </a:p>
          <a:p>
            <a:pPr marL="577850" lvl="0" indent="-577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ea typeface="Times New Roman" pitchFamily="18" charset="0"/>
                <a:cs typeface="Arial" pitchFamily="34" charset="0"/>
              </a:rPr>
              <a:t>Manchester Sub (Atlanta routings) – capacity and fluidity</a:t>
            </a: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 </a:t>
            </a:r>
            <a:endParaRPr lang="en-US" dirty="0" smtClean="0"/>
          </a:p>
          <a:p>
            <a:pPr marL="577850" lvl="0" indent="-577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ea typeface="Times New Roman" pitchFamily="18" charset="0"/>
                <a:cs typeface="Arial" pitchFamily="34" charset="0"/>
              </a:rPr>
              <a:t>Etowah Sub (Atlanta to Etowah, TN) – siding capacity</a:t>
            </a: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 </a:t>
            </a:r>
            <a:endParaRPr lang="en-US" dirty="0" smtClean="0"/>
          </a:p>
          <a:p>
            <a:pPr marL="577850" lvl="0" indent="-577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ea typeface="Times New Roman" pitchFamily="18" charset="0"/>
                <a:cs typeface="Arial" pitchFamily="34" charset="0"/>
              </a:rPr>
              <a:t>Nahunta Sum (Waycross to Jacksonville) – capacity and velocity</a:t>
            </a: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 </a:t>
            </a:r>
            <a:endParaRPr lang="en-US" dirty="0" smtClean="0"/>
          </a:p>
          <a:p>
            <a:pPr marL="577850" lvl="0" indent="-577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ea typeface="Times New Roman" pitchFamily="18" charset="0"/>
                <a:cs typeface="Arial" pitchFamily="34" charset="0"/>
              </a:rPr>
              <a:t>A-Line Improvements (Savannah to Florida) – capacity and velocity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000" dirty="0" smtClean="0">
              <a:latin typeface="Century Old Style Std" pitchFamily="18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 smtClean="0">
                <a:ea typeface="Times New Roman" pitchFamily="18" charset="0"/>
                <a:cs typeface="Arial" pitchFamily="34" charset="0"/>
              </a:rPr>
              <a:t>Norfolk Southern Railway Identified Bottlenecks</a:t>
            </a:r>
          </a:p>
          <a:p>
            <a:pPr marL="512763" lvl="0" indent="-512763">
              <a:buFont typeface="Arial" pitchFamily="34" charset="0"/>
              <a:buChar char="•"/>
            </a:pPr>
            <a:r>
              <a:rPr lang="en-US" dirty="0" smtClean="0"/>
              <a:t>Atlanta – Birmingham: Capacity and Velocity </a:t>
            </a:r>
          </a:p>
          <a:p>
            <a:pPr marL="512763" lvl="0" indent="-512763">
              <a:buFont typeface="Arial" pitchFamily="34" charset="0"/>
              <a:buChar char="•"/>
            </a:pPr>
            <a:r>
              <a:rPr lang="en-US" dirty="0" smtClean="0"/>
              <a:t>Macon – Savannah: Capacity and Velocity 	</a:t>
            </a:r>
            <a:endParaRPr lang="en-US" i="1" dirty="0" smtClean="0"/>
          </a:p>
          <a:p>
            <a:pPr marL="512763" lvl="0" indent="-512763">
              <a:buFont typeface="Arial" pitchFamily="34" charset="0"/>
              <a:buChar char="•"/>
            </a:pPr>
            <a:r>
              <a:rPr lang="en-US" dirty="0" smtClean="0"/>
              <a:t>Macon Terminal:  Capacity/ thru put</a:t>
            </a:r>
          </a:p>
          <a:p>
            <a:pPr lvl="0"/>
            <a:r>
              <a:rPr lang="en-US" sz="1400" dirty="0" smtClean="0"/>
              <a:t>	</a:t>
            </a:r>
            <a:endParaRPr lang="en-US" sz="1400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Template+Roa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3600"/>
            <a:ext cx="9144000" cy="4724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0600" y="152400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Yearly Maintenance Investment Requirements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1066800"/>
            <a:ext cx="838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en-US" b="1" dirty="0" smtClean="0"/>
              <a:t>2010-2012 Fiscal Year Near Term Capital Investment Requirements to maintain    current service level and weight restrictions </a:t>
            </a:r>
          </a:p>
          <a:p>
            <a:r>
              <a:rPr lang="en-US" b="1" dirty="0" smtClean="0"/>
              <a:t>	461 Miles </a:t>
            </a:r>
            <a:r>
              <a:rPr lang="pt-BR" b="1" dirty="0" smtClean="0"/>
              <a:t>	Total $37,035,000		$26,779 A</a:t>
            </a:r>
            <a:r>
              <a:rPr lang="en-US" b="1" dirty="0" smtClean="0"/>
              <a:t>vg. Per Route Mile</a:t>
            </a:r>
            <a:endParaRPr lang="pt-BR" b="1" dirty="0" smtClean="0"/>
          </a:p>
          <a:p>
            <a:endParaRPr lang="pt-BR" b="1" dirty="0" smtClean="0"/>
          </a:p>
          <a:p>
            <a:pPr marL="223838" indent="-223838">
              <a:buFont typeface="Arial" pitchFamily="34" charset="0"/>
              <a:buChar char="•"/>
            </a:pPr>
            <a:r>
              <a:rPr lang="en-US" b="1" dirty="0" smtClean="0"/>
              <a:t>2013-2019 Fiscal Year Medium Term Capital Investment Requirements to maintain    current service level and weight restrictions </a:t>
            </a:r>
          </a:p>
          <a:p>
            <a:r>
              <a:rPr lang="en-US" b="1" dirty="0" smtClean="0"/>
              <a:t>			Total  $32,420,000    	 $9,250 Avg. Per Route Mile</a:t>
            </a:r>
          </a:p>
          <a:p>
            <a:endParaRPr lang="en-US" b="1" dirty="0" smtClean="0"/>
          </a:p>
          <a:p>
            <a:pPr marL="223838" indent="-223838">
              <a:buFont typeface="Arial" pitchFamily="34" charset="0"/>
              <a:buChar char="•"/>
            </a:pPr>
            <a:r>
              <a:rPr lang="en-US" b="1" dirty="0" smtClean="0"/>
              <a:t> Post 2019 Yearly Maintenance Investment Requirements maintain to current service level and weight restrictions (in 2009 dollars)</a:t>
            </a:r>
          </a:p>
          <a:p>
            <a:r>
              <a:rPr lang="en-US" b="1" dirty="0" smtClean="0"/>
              <a:t>	461 miles		Total $4,234,000.00	$9,619 Avg. Per Route Mile </a:t>
            </a:r>
          </a:p>
          <a:p>
            <a:endParaRPr lang="en-US" b="1" dirty="0" smtClean="0"/>
          </a:p>
          <a:p>
            <a:r>
              <a:rPr lang="en-US" b="1" dirty="0" smtClean="0"/>
              <a:t> </a:t>
            </a:r>
          </a:p>
          <a:p>
            <a:pPr marL="288925" indent="-288925">
              <a:buFont typeface="Arial" pitchFamily="34" charset="0"/>
              <a:buChar char="•"/>
            </a:pPr>
            <a:r>
              <a:rPr lang="en-US" b="1" dirty="0" smtClean="0"/>
              <a:t>Rail Improvement (upgrade of current rail to 100# rail units)</a:t>
            </a:r>
          </a:p>
          <a:p>
            <a:r>
              <a:rPr lang="en-US" b="1" dirty="0" smtClean="0"/>
              <a:t>	158.1 miles	Total $81,470,000	 	$515,307 Avg. Per Mile</a:t>
            </a:r>
          </a:p>
          <a:p>
            <a:endParaRPr lang="en-US" b="1" dirty="0" smtClean="0"/>
          </a:p>
          <a:p>
            <a:pPr marL="288925"/>
            <a:r>
              <a:rPr lang="en-US" b="1" dirty="0" smtClean="0"/>
              <a:t>100# rail upgrade will allow for 286,000 carloads over current 263,00 lb carloads and will accept future 315,000 LB carloads (2015)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owerPoint Template+Roa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6096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Get your copy of the State Rail Plan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16002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Got to GDOT Website or this link</a:t>
            </a:r>
          </a:p>
          <a:p>
            <a:endParaRPr lang="en-US" dirty="0" smtClean="0"/>
          </a:p>
          <a:p>
            <a:r>
              <a:rPr lang="en-US" dirty="0" smtClean="0"/>
              <a:t>http</a:t>
            </a:r>
            <a:r>
              <a:rPr lang="en-US" dirty="0" smtClean="0"/>
              <a:t>://www.dot.state.ga.us/travelingingeorgia/staterail/Pages/default.aspx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895600"/>
            <a:ext cx="46101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owerPoint Template+Roa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6096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Questions</a:t>
            </a:r>
            <a:endParaRPr lang="en-US" sz="2400" b="1" dirty="0"/>
          </a:p>
        </p:txBody>
      </p:sp>
      <p:pic>
        <p:nvPicPr>
          <p:cNvPr id="1026" name="Picture 2" descr="http://www.childinjurylawyerblog.com/railroad%20trac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242" y="838200"/>
            <a:ext cx="4594733" cy="461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owerPoint Template+Roa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609600"/>
            <a:ext cx="7239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2009 Georgia State Rail Plan</a:t>
            </a:r>
          </a:p>
          <a:p>
            <a:r>
              <a:rPr lang="en-US" sz="2000" dirty="0" smtClean="0"/>
              <a:t>	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400" dirty="0" smtClean="0"/>
              <a:t>Document to satisfy FRA’s requirements</a:t>
            </a:r>
          </a:p>
          <a:p>
            <a:pPr lvl="1"/>
            <a:r>
              <a:rPr lang="en-US" sz="2400" b="1" dirty="0" smtClean="0"/>
              <a:t> 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 Plan allows GDOT to apply for stimulus funding</a:t>
            </a:r>
          </a:p>
          <a:p>
            <a:pPr lvl="1">
              <a:buFont typeface="Wingdings" pitchFamily="2" charset="2"/>
              <a:buChar char="Ø"/>
            </a:pPr>
            <a:endParaRPr lang="en-US" sz="2400" b="1" dirty="0" smtClean="0"/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400" dirty="0" smtClean="0"/>
              <a:t>Plan to comply with all federal planning guidelines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/>
              <a:t> Passenger Rail Investment &amp; Improvement Act</a:t>
            </a:r>
          </a:p>
          <a:p>
            <a:pPr lvl="2"/>
            <a:r>
              <a:rPr lang="en-US" sz="2400" dirty="0" smtClean="0"/>
              <a:t>   (PRIIA) of 2008 sections 303, 307, &amp; 501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/>
              <a:t> Title 49 Part 266 CFR – Description &amp;</a:t>
            </a:r>
          </a:p>
          <a:p>
            <a:pPr lvl="2"/>
            <a:r>
              <a:rPr lang="en-US" sz="2400" dirty="0" smtClean="0"/>
              <a:t>   Assessment of the state’s rail system</a:t>
            </a:r>
          </a:p>
          <a:p>
            <a:pPr lvl="2"/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owerPoint Template+Roa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Need For General Rail Investment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09600"/>
            <a:ext cx="7924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Growth in the last two decades at an unparallel rate </a:t>
            </a:r>
          </a:p>
          <a:p>
            <a:r>
              <a:rPr lang="en-US" sz="24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Focus on mobility of people and goods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Growing port activities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Burgeoning freight rail activity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Investments in airports and highway system unable to</a:t>
            </a:r>
          </a:p>
          <a:p>
            <a:r>
              <a:rPr lang="en-US" sz="2400" dirty="0" smtClean="0"/>
              <a:t>     relieve congestion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Untapped capacity in existing railroads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owerPoint Template+Roa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228600"/>
            <a:ext cx="2196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Freight Rail 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381000" y="685800"/>
            <a:ext cx="8229600" cy="535531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2000" b="1" dirty="0" smtClean="0"/>
              <a:t>GEORGIA RAILROAD SYSTEM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err="1" smtClean="0"/>
              <a:t>Athen's</a:t>
            </a:r>
            <a:r>
              <a:rPr lang="en-US" sz="1400" dirty="0" smtClean="0"/>
              <a:t> Branch Railroad ABR </a:t>
            </a:r>
            <a:r>
              <a:rPr lang="en-US" sz="1400" i="1" dirty="0" smtClean="0"/>
              <a:t>19</a:t>
            </a:r>
          </a:p>
          <a:p>
            <a:r>
              <a:rPr lang="en-US" sz="1400" dirty="0" smtClean="0"/>
              <a:t>Chattahoochee &amp; Gulf CGR 2</a:t>
            </a:r>
          </a:p>
          <a:p>
            <a:r>
              <a:rPr lang="en-US" sz="1400" dirty="0" smtClean="0"/>
              <a:t>Chattahoochee Industrial CIRR 15</a:t>
            </a:r>
          </a:p>
          <a:p>
            <a:r>
              <a:rPr lang="en-US" sz="1400" dirty="0" smtClean="0"/>
              <a:t>Chattooga &amp; Chickamauga CCKY 68</a:t>
            </a:r>
          </a:p>
          <a:p>
            <a:r>
              <a:rPr lang="en-US" sz="1400" dirty="0" smtClean="0"/>
              <a:t>Georgia Central GCR 152</a:t>
            </a:r>
          </a:p>
          <a:p>
            <a:r>
              <a:rPr lang="en-US" sz="1400" dirty="0" smtClean="0"/>
              <a:t>Georgia &amp; Florida </a:t>
            </a:r>
            <a:r>
              <a:rPr lang="en-US" sz="1400" dirty="0" err="1" smtClean="0"/>
              <a:t>Railnet</a:t>
            </a:r>
            <a:r>
              <a:rPr lang="en-US" sz="1400" dirty="0" smtClean="0"/>
              <a:t> GFRR 232</a:t>
            </a:r>
          </a:p>
        </p:txBody>
      </p:sp>
      <p:pic>
        <p:nvPicPr>
          <p:cNvPr id="40962" name="Picture 2" descr="Z:\Rail JPEGs\462_locos.jpg"/>
          <p:cNvPicPr>
            <a:picLocks noChangeAspect="1" noChangeArrowheads="1"/>
          </p:cNvPicPr>
          <p:nvPr/>
        </p:nvPicPr>
        <p:blipFill>
          <a:blip r:embed="rId3" cstate="print"/>
          <a:srcRect l="16884" t="9969" r="22332" b="12773"/>
          <a:stretch>
            <a:fillRect/>
          </a:stretch>
        </p:blipFill>
        <p:spPr bwMode="auto">
          <a:xfrm>
            <a:off x="0" y="2438400"/>
            <a:ext cx="4800600" cy="37338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029200" y="533400"/>
            <a:ext cx="3505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smtClean="0">
                <a:latin typeface="Arial Narrow" pitchFamily="34" charset="0"/>
              </a:rPr>
              <a:t>CSX / NS Mileage: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CCC00"/>
                </a:solidFill>
                <a:latin typeface="Arial Narrow" pitchFamily="34" charset="0"/>
              </a:rPr>
              <a:t>CSX: 1,626 </a:t>
            </a:r>
          </a:p>
          <a:p>
            <a:pPr>
              <a:spcBef>
                <a:spcPct val="25000"/>
              </a:spcBef>
            </a:pPr>
            <a:r>
              <a:rPr lang="en-US" sz="2400" b="1" dirty="0" smtClean="0">
                <a:solidFill>
                  <a:srgbClr val="009240"/>
                </a:solidFill>
                <a:latin typeface="Arial Narrow" pitchFamily="34" charset="0"/>
              </a:rPr>
              <a:t>NS: 1,930 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spcBef>
                <a:spcPct val="25000"/>
              </a:spcBef>
            </a:pPr>
            <a:r>
              <a:rPr lang="en-US" sz="2400" b="1" u="sng" dirty="0" smtClean="0">
                <a:latin typeface="Arial Narrow" pitchFamily="34" charset="0"/>
              </a:rPr>
              <a:t>Other Mileage (23):  1,483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</a:p>
          <a:p>
            <a:pPr>
              <a:spcBef>
                <a:spcPct val="25000"/>
              </a:spcBef>
            </a:pPr>
            <a:r>
              <a:rPr lang="en-US" sz="2400" b="1" dirty="0" smtClean="0">
                <a:latin typeface="Arial Narrow" pitchFamily="34" charset="0"/>
              </a:rPr>
              <a:t>Total:  5,039</a:t>
            </a:r>
            <a:r>
              <a:rPr lang="en-US" sz="2400" b="1" dirty="0" smtClean="0">
                <a:solidFill>
                  <a:srgbClr val="000099"/>
                </a:solidFill>
                <a:latin typeface="Arial Narrow" pitchFamily="34" charset="0"/>
              </a:rPr>
              <a:t> </a:t>
            </a:r>
          </a:p>
          <a:p>
            <a:pPr>
              <a:spcBef>
                <a:spcPct val="25000"/>
              </a:spcBef>
            </a:pPr>
            <a:endParaRPr lang="en-US" sz="2400" b="1" dirty="0" smtClean="0">
              <a:solidFill>
                <a:srgbClr val="000099"/>
              </a:solidFill>
              <a:latin typeface="Arial Narrow" pitchFamily="34" charset="0"/>
            </a:endParaRPr>
          </a:p>
          <a:p>
            <a:pPr>
              <a:spcBef>
                <a:spcPct val="25000"/>
              </a:spcBef>
            </a:pPr>
            <a:r>
              <a:rPr lang="en-US" sz="2400" b="1" dirty="0" smtClean="0">
                <a:latin typeface="Arial Narrow" pitchFamily="34" charset="0"/>
              </a:rPr>
              <a:t>GDOT Mileage:  540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owerPoint Template+Roa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3178" r="3079" b="9170"/>
          <a:stretch>
            <a:fillRect/>
          </a:stretch>
        </p:blipFill>
        <p:spPr bwMode="auto">
          <a:xfrm>
            <a:off x="609600" y="0"/>
            <a:ext cx="7391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owerPoint Template+Roa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5240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Rail Tonnage</a:t>
            </a:r>
          </a:p>
          <a:p>
            <a:r>
              <a:rPr lang="en-US" sz="3200" b="1" dirty="0" smtClean="0"/>
              <a:t>		 	    </a:t>
            </a:r>
            <a:r>
              <a:rPr lang="en-US" sz="2400" b="1" dirty="0" smtClean="0"/>
              <a:t>2005	       2030		% Change</a:t>
            </a:r>
            <a:endParaRPr lang="en-US" sz="3200" b="1" dirty="0" smtClean="0"/>
          </a:p>
          <a:p>
            <a:r>
              <a:rPr lang="en-US" sz="2800" b="1" dirty="0" smtClean="0"/>
              <a:t>Local </a:t>
            </a:r>
            <a:r>
              <a:rPr lang="en-US" sz="2400" b="1" dirty="0" smtClean="0"/>
              <a:t>	   	 	       64,409 	      190,294 		195%</a:t>
            </a:r>
          </a:p>
          <a:p>
            <a:r>
              <a:rPr lang="en-US" sz="2800" b="1" dirty="0" smtClean="0"/>
              <a:t>Outbound</a:t>
            </a:r>
            <a:r>
              <a:rPr lang="en-US" sz="2400" b="1" dirty="0" smtClean="0"/>
              <a:t>    		  2,961,223          7,261,757   		145%</a:t>
            </a:r>
          </a:p>
          <a:p>
            <a:r>
              <a:rPr lang="en-US" sz="2800" b="1" dirty="0" smtClean="0"/>
              <a:t>Inbound</a:t>
            </a:r>
            <a:r>
              <a:rPr lang="en-US" sz="2400" b="1" dirty="0" smtClean="0"/>
              <a:t>     		31,498,838        50,759,616     	  61%</a:t>
            </a:r>
          </a:p>
          <a:p>
            <a:r>
              <a:rPr lang="en-US" sz="2800" b="1" dirty="0" smtClean="0"/>
              <a:t>Through Rail          </a:t>
            </a:r>
            <a:r>
              <a:rPr lang="en-US" sz="2400" b="1" u="sng" dirty="0" smtClean="0"/>
              <a:t>75,271,239         92,502,628         	  23%</a:t>
            </a:r>
          </a:p>
          <a:p>
            <a:r>
              <a:rPr lang="en-US" sz="2400" b="1" dirty="0" smtClean="0"/>
              <a:t>TOTAL 	     	          109,795,708       150,714,295     	  37%</a:t>
            </a:r>
            <a:endParaRPr lang="en-US" sz="2400" b="1" dirty="0"/>
          </a:p>
        </p:txBody>
      </p:sp>
      <p:pic>
        <p:nvPicPr>
          <p:cNvPr id="8" name="Content Placeholder 4" descr="CSXNSPICS_2007 014.jpg"/>
          <p:cNvPicPr>
            <a:picLocks noChangeAspect="1"/>
          </p:cNvPicPr>
          <p:nvPr/>
        </p:nvPicPr>
        <p:blipFill>
          <a:blip r:embed="rId3" cstate="print"/>
          <a:srcRect t="28161" b="24712"/>
          <a:stretch>
            <a:fillRect/>
          </a:stretch>
        </p:blipFill>
        <p:spPr>
          <a:xfrm>
            <a:off x="381000" y="3352800"/>
            <a:ext cx="8458200" cy="29356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owerPoint Template+Roa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Z:\Rail JPEGs\Georgia_Tonnage_Map.jpg"/>
          <p:cNvPicPr>
            <a:picLocks noChangeAspect="1" noChangeArrowheads="1"/>
          </p:cNvPicPr>
          <p:nvPr/>
        </p:nvPicPr>
        <p:blipFill>
          <a:blip r:embed="rId3" cstate="print"/>
          <a:srcRect t="4938" b="3704"/>
          <a:stretch>
            <a:fillRect/>
          </a:stretch>
        </p:blipFill>
        <p:spPr bwMode="auto">
          <a:xfrm>
            <a:off x="4015682" y="0"/>
            <a:ext cx="5128318" cy="62146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609600"/>
            <a:ext cx="32766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Freight tonnage moves through Georgia from many locations</a:t>
            </a:r>
          </a:p>
          <a:p>
            <a:endParaRPr lang="en-US" dirty="0" smtClean="0"/>
          </a:p>
          <a:p>
            <a:pPr algn="r"/>
            <a:r>
              <a:rPr lang="en-US" sz="2400" b="1" dirty="0" smtClean="0"/>
              <a:t>Mobile, Alabama</a:t>
            </a:r>
          </a:p>
          <a:p>
            <a:pPr algn="r"/>
            <a:r>
              <a:rPr lang="en-US" sz="2400" b="1" dirty="0" smtClean="0"/>
              <a:t>New Orleans, Louisiana</a:t>
            </a:r>
          </a:p>
          <a:p>
            <a:pPr algn="r"/>
            <a:r>
              <a:rPr lang="en-US" sz="2400" b="1" dirty="0" smtClean="0"/>
              <a:t>Tampa, Florida</a:t>
            </a:r>
          </a:p>
          <a:p>
            <a:pPr algn="r"/>
            <a:r>
              <a:rPr lang="en-US" sz="2400" b="1" dirty="0" smtClean="0"/>
              <a:t>Jacksonville, Florida</a:t>
            </a:r>
          </a:p>
          <a:p>
            <a:pPr algn="r"/>
            <a:r>
              <a:rPr lang="en-US" sz="2400" b="1" dirty="0" smtClean="0"/>
              <a:t>Savannah, Georgia</a:t>
            </a:r>
          </a:p>
          <a:p>
            <a:pPr algn="r"/>
            <a:r>
              <a:rPr lang="en-US" sz="2400" b="1" dirty="0" smtClean="0"/>
              <a:t>Brunswick, Georgia</a:t>
            </a:r>
            <a:endParaRPr lang="en-US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owerPoint Template+Roa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7649" name="Picture 1" descr="Z:\Rail JPEGs\FREIGHT RAIL JPEG.JPG"/>
          <p:cNvPicPr>
            <a:picLocks noChangeAspect="1" noChangeArrowheads="1"/>
          </p:cNvPicPr>
          <p:nvPr/>
        </p:nvPicPr>
        <p:blipFill>
          <a:blip r:embed="rId3" cstate="print"/>
          <a:srcRect l="42553"/>
          <a:stretch>
            <a:fillRect/>
          </a:stretch>
        </p:blipFill>
        <p:spPr bwMode="auto">
          <a:xfrm>
            <a:off x="6324600" y="1371600"/>
            <a:ext cx="2819400" cy="4419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22860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Investment In State Owned Rail</a:t>
            </a:r>
          </a:p>
          <a:p>
            <a:pPr algn="ctr"/>
            <a:r>
              <a:rPr lang="en-US" sz="2000" b="1" dirty="0" smtClean="0"/>
              <a:t>2004 - 2009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1371600"/>
            <a:ext cx="62938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/>
              <a:t>Cordele/Cedar Creek Ind. Park		$344,950.00 	2004</a:t>
            </a:r>
          </a:p>
          <a:p>
            <a:pPr>
              <a:lnSpc>
                <a:spcPct val="150000"/>
              </a:lnSpc>
            </a:pPr>
            <a:r>
              <a:rPr lang="en-US" sz="1600" b="1" dirty="0" err="1" smtClean="0"/>
              <a:t>Midville</a:t>
            </a:r>
            <a:r>
              <a:rPr lang="en-US" sz="1600" b="1" dirty="0" smtClean="0"/>
              <a:t> /Kirby Georgia		$500,000.00	2004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/>
              <a:t>Fort </a:t>
            </a:r>
            <a:r>
              <a:rPr lang="en-US" sz="1600" b="1" dirty="0" err="1" smtClean="0"/>
              <a:t>Benning</a:t>
            </a:r>
            <a:r>
              <a:rPr lang="en-US" sz="1600" b="1" dirty="0" smtClean="0"/>
              <a:t> Bridge Repairs		$145,000.00	2004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/>
              <a:t>Rail Replacement, White Path/</a:t>
            </a:r>
            <a:r>
              <a:rPr lang="en-US" sz="1600" b="1" dirty="0" err="1" smtClean="0"/>
              <a:t>McCaysville</a:t>
            </a:r>
            <a:r>
              <a:rPr lang="en-US" sz="1600" b="1" dirty="0" smtClean="0"/>
              <a:t>	$  20, 457.00	2004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/>
              <a:t>Valdosta – </a:t>
            </a:r>
            <a:r>
              <a:rPr lang="en-US" sz="1600" b="1" dirty="0" err="1" smtClean="0"/>
              <a:t>Willacoochee</a:t>
            </a:r>
            <a:r>
              <a:rPr lang="en-US" sz="1600" b="1" dirty="0" smtClean="0"/>
              <a:t>	                  $2,318,000.00	2005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/>
              <a:t>NS/CSX connection to Brunswick                   $1,000,000.00	2005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/>
              <a:t>Hedges /Chattanooga Bridge work	$186,525.50	2006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/>
              <a:t>Atlantic Wood/ City of Vidalia	                  $1,500,000.00	2007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/>
              <a:t>Rochelle/Preston Bridge Repair		$  24,700.00	2007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/>
              <a:t>Vidalia/ Rochelle Bridge Repair		$  89,831.00	2007</a:t>
            </a:r>
          </a:p>
          <a:p>
            <a:pPr>
              <a:lnSpc>
                <a:spcPct val="150000"/>
              </a:lnSpc>
            </a:pPr>
            <a:r>
              <a:rPr lang="en-US" sz="1600" b="1" dirty="0" err="1" smtClean="0"/>
              <a:t>Midville</a:t>
            </a:r>
            <a:r>
              <a:rPr lang="en-US" sz="1600" b="1" dirty="0" smtClean="0"/>
              <a:t>/Vidalia Bridge Repair		$  20,713.00	2007</a:t>
            </a:r>
          </a:p>
          <a:p>
            <a:pPr>
              <a:lnSpc>
                <a:spcPct val="150000"/>
              </a:lnSpc>
            </a:pPr>
            <a:r>
              <a:rPr lang="en-US" sz="1600" b="1" u="sng" dirty="0" smtClean="0"/>
              <a:t>Jesup/</a:t>
            </a:r>
            <a:r>
              <a:rPr lang="en-US" sz="1600" b="1" u="sng" dirty="0" err="1" smtClean="0"/>
              <a:t>Odum</a:t>
            </a:r>
            <a:r>
              <a:rPr lang="en-US" sz="1600" b="1" u="sng" dirty="0" smtClean="0"/>
              <a:t> Siding NS	                   $1,050,000.00	2009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/>
              <a:t>Total			                   $7,200,176.50</a:t>
            </a:r>
          </a:p>
          <a:p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owerPoint Template+Roa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62000"/>
            <a:ext cx="44196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North Carolina Department of Transportation</a:t>
            </a:r>
            <a:r>
              <a:rPr lang="en-US" i="1" dirty="0" smtClean="0"/>
              <a:t>.</a:t>
            </a:r>
            <a:endParaRPr lang="en-US" dirty="0" smtClean="0"/>
          </a:p>
          <a:p>
            <a:r>
              <a:rPr lang="en-US" b="1" dirty="0" smtClean="0"/>
              <a:t>Program Fiscal Year 2007 - 2008</a:t>
            </a:r>
          </a:p>
          <a:p>
            <a:r>
              <a:rPr lang="en-US" b="1" dirty="0" smtClean="0"/>
              <a:t>State Resources</a:t>
            </a:r>
          </a:p>
          <a:p>
            <a:r>
              <a:rPr lang="en-US" sz="1600" dirty="0" smtClean="0"/>
              <a:t>Administration $679,535</a:t>
            </a:r>
          </a:p>
          <a:p>
            <a:r>
              <a:rPr lang="en-US" sz="1600" dirty="0" smtClean="0"/>
              <a:t>Operations and Facilities $7,445,000</a:t>
            </a:r>
          </a:p>
          <a:p>
            <a:r>
              <a:rPr lang="en-US" sz="1600" dirty="0" smtClean="0"/>
              <a:t>Rail Industrial Access $1,750,000</a:t>
            </a:r>
          </a:p>
          <a:p>
            <a:r>
              <a:rPr lang="en-US" sz="1600" dirty="0" smtClean="0"/>
              <a:t>Engineering and Safety $1,750,000</a:t>
            </a:r>
          </a:p>
          <a:p>
            <a:r>
              <a:rPr lang="en-US" sz="1600" dirty="0" smtClean="0"/>
              <a:t>Environmental and Planning $750,000</a:t>
            </a:r>
          </a:p>
          <a:p>
            <a:r>
              <a:rPr lang="en-US" sz="1600" dirty="0" smtClean="0"/>
              <a:t>Travel Time Improvements $1,200,000</a:t>
            </a:r>
          </a:p>
          <a:p>
            <a:r>
              <a:rPr lang="en-US" sz="1600" dirty="0" smtClean="0"/>
              <a:t>Maintenance of Rail Infrastructure $2,100,000</a:t>
            </a:r>
          </a:p>
          <a:p>
            <a:r>
              <a:rPr lang="en-US" sz="1600" dirty="0" smtClean="0"/>
              <a:t>Rail Capacity and Safety $2,856,153</a:t>
            </a:r>
          </a:p>
          <a:p>
            <a:r>
              <a:rPr lang="en-US" sz="1600" dirty="0" smtClean="0"/>
              <a:t>Grants to </a:t>
            </a:r>
            <a:r>
              <a:rPr lang="en-US" sz="1600" dirty="0" err="1" smtClean="0"/>
              <a:t>Shortlines</a:t>
            </a:r>
            <a:r>
              <a:rPr lang="en-US" sz="1600" dirty="0" smtClean="0"/>
              <a:t> (non-recurring) $1,000,000</a:t>
            </a:r>
          </a:p>
          <a:p>
            <a:r>
              <a:rPr lang="en-US" sz="1600" dirty="0" smtClean="0"/>
              <a:t>Streamline Freight Operations (non-recurring) $3,850,000</a:t>
            </a:r>
          </a:p>
          <a:p>
            <a:r>
              <a:rPr lang="en-US" sz="1600" dirty="0" smtClean="0"/>
              <a:t>Highway Trust Fund – Economic Alternative for</a:t>
            </a:r>
          </a:p>
          <a:p>
            <a:r>
              <a:rPr lang="en-US" sz="1600" dirty="0" smtClean="0"/>
              <a:t>Highway Construction		$5,000,000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Total State Budget for Rail Transportation 				$28,390,688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52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Neighboring State Investment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762000"/>
            <a:ext cx="457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Tennessee Department of Transportations </a:t>
            </a:r>
          </a:p>
          <a:p>
            <a:r>
              <a:rPr lang="en-US" b="1" dirty="0" smtClean="0"/>
              <a:t>Summary of Strategic Investments </a:t>
            </a:r>
          </a:p>
          <a:p>
            <a:r>
              <a:rPr lang="en-US" b="1" dirty="0" smtClean="0"/>
              <a:t>10 yr plan 2006-2016</a:t>
            </a:r>
          </a:p>
          <a:p>
            <a:r>
              <a:rPr lang="en-US" b="1" dirty="0" smtClean="0"/>
              <a:t> </a:t>
            </a:r>
            <a:r>
              <a:rPr lang="en-US" sz="1600" b="1" dirty="0" smtClean="0"/>
              <a:t>Investment millions Bike/Pedestrian Safety $ 5</a:t>
            </a:r>
          </a:p>
          <a:p>
            <a:r>
              <a:rPr lang="en-US" sz="1600" b="1" dirty="0" smtClean="0"/>
              <a:t>Programs New Bike/Pedestrian Facilities $ 10</a:t>
            </a:r>
          </a:p>
          <a:p>
            <a:r>
              <a:rPr lang="en-US" sz="1600" b="1" dirty="0" smtClean="0"/>
              <a:t>Rural Transit Expansion $100</a:t>
            </a:r>
          </a:p>
          <a:p>
            <a:r>
              <a:rPr lang="en-US" sz="1600" b="1" dirty="0" smtClean="0"/>
              <a:t>Urban Transit Expansion $300</a:t>
            </a:r>
          </a:p>
          <a:p>
            <a:r>
              <a:rPr lang="en-US" sz="1600" b="1" dirty="0" smtClean="0"/>
              <a:t>Transit New Starts $400 </a:t>
            </a:r>
          </a:p>
          <a:p>
            <a:r>
              <a:rPr lang="en-US" sz="1600" b="1" dirty="0" smtClean="0"/>
              <a:t>Demand Management (TDM) $ 30</a:t>
            </a:r>
          </a:p>
          <a:p>
            <a:r>
              <a:rPr lang="en-US" sz="1600" b="1" dirty="0" smtClean="0"/>
              <a:t>Intelligent Transportation $ 50 </a:t>
            </a:r>
          </a:p>
          <a:p>
            <a:r>
              <a:rPr lang="en-US" sz="1600" b="1" dirty="0" smtClean="0"/>
              <a:t>Systems (ITS) Urban Highways $200</a:t>
            </a:r>
          </a:p>
          <a:p>
            <a:r>
              <a:rPr lang="en-US" sz="1600" b="1" dirty="0" smtClean="0"/>
              <a:t>Highway Safety and Geometric $300</a:t>
            </a:r>
          </a:p>
          <a:p>
            <a:r>
              <a:rPr lang="en-US" sz="1600" b="1" dirty="0" smtClean="0"/>
              <a:t>Waterway System Modernization and Facilities $ 15 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Improvements Rail Freight Safety and $ 25 </a:t>
            </a:r>
          </a:p>
          <a:p>
            <a:r>
              <a:rPr lang="en-US" sz="1600" b="1" dirty="0" smtClean="0"/>
              <a:t>Modernization Rural Freight Capacity $ 40</a:t>
            </a:r>
          </a:p>
          <a:p>
            <a:r>
              <a:rPr lang="en-US" sz="1600" b="1" dirty="0" smtClean="0"/>
              <a:t>County Seat Connectors $100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Short Line Railroads $125</a:t>
            </a:r>
          </a:p>
          <a:p>
            <a:r>
              <a:rPr lang="en-US" sz="1600" b="1" dirty="0" smtClean="0"/>
              <a:t>Rural Highways $300 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Total 10 year rail investment $150,000,000 </a:t>
            </a:r>
            <a:r>
              <a:rPr lang="en-US" b="1" dirty="0" smtClean="0"/>
              <a:t>	</a:t>
            </a:r>
            <a:r>
              <a:rPr lang="en-US" sz="2000" b="1" dirty="0" smtClean="0"/>
              <a:t> 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1202</TotalTime>
  <Words>426</Words>
  <Application>Microsoft Office PowerPoint</Application>
  <PresentationFormat>On-screen Show (4:3)</PresentationFormat>
  <Paragraphs>165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Georgia DOT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 Georgia Transportation  Joint Board Session</dc:title>
  <dc:creator>cmohr</dc:creator>
  <cp:lastModifiedBy>esteavens</cp:lastModifiedBy>
  <cp:revision>147</cp:revision>
  <dcterms:created xsi:type="dcterms:W3CDTF">2009-01-12T13:12:40Z</dcterms:created>
  <dcterms:modified xsi:type="dcterms:W3CDTF">2009-11-17T15:34:28Z</dcterms:modified>
</cp:coreProperties>
</file>