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73" r:id="rId3"/>
    <p:sldId id="268" r:id="rId4"/>
    <p:sldId id="264" r:id="rId5"/>
    <p:sldId id="265" r:id="rId6"/>
    <p:sldId id="259" r:id="rId7"/>
    <p:sldId id="262" r:id="rId8"/>
    <p:sldId id="260" r:id="rId9"/>
    <p:sldId id="261" r:id="rId10"/>
    <p:sldId id="263" r:id="rId11"/>
    <p:sldId id="266" r:id="rId12"/>
    <p:sldId id="267" r:id="rId13"/>
    <p:sldId id="272" r:id="rId14"/>
    <p:sldId id="269" r:id="rId15"/>
    <p:sldId id="270" r:id="rId16"/>
    <p:sldId id="271"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300"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969C"/>
    <a:srgbClr val="94BDC1"/>
    <a:srgbClr val="CADEE0"/>
    <a:srgbClr val="0067A6"/>
    <a:srgbClr val="0068A7"/>
    <a:srgbClr val="E9D666"/>
    <a:srgbClr val="C3A204"/>
    <a:srgbClr val="8A7967"/>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30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2A56BA5-10C1-4A30-98E8-3ECCD80BE1ED}" type="datetimeFigureOut">
              <a:rPr lang="en-US"/>
              <a:pPr>
                <a:defRPr/>
              </a:pPr>
              <a:t>11/16/2009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C646C492-2624-41E2-A7F5-63E02D5DB488}"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92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AEA122-13B1-420B-956E-D3CB5BCB9561}"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92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00A140-1502-46BA-A954-C6F970AF9CFE}"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2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BB481E-2559-4A40-AEFB-F0AE16C2979E}" type="slidenum">
              <a:rPr lang="en-US" smtClean="0"/>
              <a:pPr fontAlgn="base">
                <a:spcBef>
                  <a:spcPct val="0"/>
                </a:spcBef>
                <a:spcAft>
                  <a:spcPct val="0"/>
                </a:spcAft>
                <a:defRPr/>
              </a:pPr>
              <a:t>6</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92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F710A6-0F9C-4F99-930F-511154604909}" type="slidenum">
              <a:rPr lang="en-US" smtClean="0"/>
              <a:pPr fontAlgn="base">
                <a:spcBef>
                  <a:spcPct val="0"/>
                </a:spcBef>
                <a:spcAft>
                  <a:spcPct val="0"/>
                </a:spcAft>
                <a:defRPr/>
              </a:pPr>
              <a:t>17</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1D59007-74B8-427F-8403-73B0E1760088}" type="slidenum">
              <a:rPr lang="en-US" smtClean="0"/>
              <a:pPr>
                <a:defRPr/>
              </a:pPr>
              <a:t>41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C:\Documents and Settings\sjones.BBIIUS\My Documents\PowerPoint\Bridges\Crum-Creek-Before.jpg"/>
          <p:cNvPicPr>
            <a:picLocks noChangeAspect="1" noChangeArrowheads="1"/>
          </p:cNvPicPr>
          <p:nvPr userDrawn="1"/>
        </p:nvPicPr>
        <p:blipFill>
          <a:blip r:embed="rId2" cstate="print"/>
          <a:srcRect/>
          <a:stretch>
            <a:fillRect/>
          </a:stretch>
        </p:blipFill>
        <p:spPr bwMode="auto">
          <a:xfrm>
            <a:off x="5105400" y="4208463"/>
            <a:ext cx="2171700" cy="1874837"/>
          </a:xfrm>
          <a:prstGeom prst="rect">
            <a:avLst/>
          </a:prstGeom>
          <a:noFill/>
          <a:ln w="9525">
            <a:noFill/>
            <a:miter lim="800000"/>
            <a:headEnd/>
            <a:tailEnd/>
          </a:ln>
        </p:spPr>
      </p:pic>
      <p:pic>
        <p:nvPicPr>
          <p:cNvPr id="5" name="Picture 6" descr="C:\Documents and Settings\sjones.BBIIUS\My Documents\PowerPoint\Bridges\I-10-HR064-712186085.jpg"/>
          <p:cNvPicPr>
            <a:picLocks noChangeAspect="1" noChangeArrowheads="1"/>
          </p:cNvPicPr>
          <p:nvPr userDrawn="1"/>
        </p:nvPicPr>
        <p:blipFill>
          <a:blip r:embed="rId3" cstate="print"/>
          <a:srcRect/>
          <a:stretch>
            <a:fillRect/>
          </a:stretch>
        </p:blipFill>
        <p:spPr bwMode="auto">
          <a:xfrm>
            <a:off x="1981200" y="4210050"/>
            <a:ext cx="3214688" cy="1600200"/>
          </a:xfrm>
          <a:prstGeom prst="rect">
            <a:avLst/>
          </a:prstGeom>
          <a:noFill/>
          <a:ln w="9525">
            <a:noFill/>
            <a:miter lim="800000"/>
            <a:headEnd/>
            <a:tailEnd/>
          </a:ln>
        </p:spPr>
      </p:pic>
      <p:pic>
        <p:nvPicPr>
          <p:cNvPr id="6" name="Picture 6" descr="C:\Documents and Settings\sjones.BBIIUS\My Documents\PowerPoint\Bridges\Crum-Creek-After2.jpg"/>
          <p:cNvPicPr>
            <a:picLocks noChangeAspect="1" noChangeArrowheads="1"/>
          </p:cNvPicPr>
          <p:nvPr userDrawn="1"/>
        </p:nvPicPr>
        <p:blipFill>
          <a:blip r:embed="rId4" cstate="print"/>
          <a:srcRect/>
          <a:stretch>
            <a:fillRect/>
          </a:stretch>
        </p:blipFill>
        <p:spPr bwMode="auto">
          <a:xfrm>
            <a:off x="7227888" y="4213225"/>
            <a:ext cx="1916112" cy="1654175"/>
          </a:xfrm>
          <a:prstGeom prst="rect">
            <a:avLst/>
          </a:prstGeom>
          <a:noFill/>
          <a:ln w="9525">
            <a:noFill/>
            <a:miter lim="800000"/>
            <a:headEnd/>
            <a:tailEnd/>
          </a:ln>
        </p:spPr>
      </p:pic>
      <p:pic>
        <p:nvPicPr>
          <p:cNvPr id="7" name="Picture 4" descr="C:\Documents and Settings\sjones.BBIIUS\My Documents\PowerPoint\Bridges\bridge-2.jpg"/>
          <p:cNvPicPr>
            <a:picLocks noChangeAspect="1" noChangeArrowheads="1"/>
          </p:cNvPicPr>
          <p:nvPr userDrawn="1"/>
        </p:nvPicPr>
        <p:blipFill>
          <a:blip r:embed="rId5" cstate="print"/>
          <a:srcRect/>
          <a:stretch>
            <a:fillRect/>
          </a:stretch>
        </p:blipFill>
        <p:spPr bwMode="auto">
          <a:xfrm>
            <a:off x="0" y="4211638"/>
            <a:ext cx="2184400" cy="1636712"/>
          </a:xfrm>
          <a:prstGeom prst="rect">
            <a:avLst/>
          </a:prstGeom>
          <a:noFill/>
          <a:ln w="9525">
            <a:noFill/>
            <a:miter lim="800000"/>
            <a:headEnd/>
            <a:tailEnd/>
          </a:ln>
        </p:spPr>
      </p:pic>
      <p:sp>
        <p:nvSpPr>
          <p:cNvPr id="8" name="Rectangle 7"/>
          <p:cNvSpPr/>
          <p:nvPr userDrawn="1"/>
        </p:nvSpPr>
        <p:spPr>
          <a:xfrm>
            <a:off x="0" y="5791200"/>
            <a:ext cx="9144000" cy="609600"/>
          </a:xfrm>
          <a:prstGeom prst="rect">
            <a:avLst/>
          </a:prstGeom>
          <a:solidFill>
            <a:srgbClr val="8A79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userDrawn="1"/>
        </p:nvSpPr>
        <p:spPr>
          <a:xfrm>
            <a:off x="0" y="5791200"/>
            <a:ext cx="2819400" cy="609600"/>
          </a:xfrm>
          <a:prstGeom prst="rect">
            <a:avLst/>
          </a:prstGeom>
          <a:solidFill>
            <a:srgbClr val="94BD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0" name="Straight Connector 9"/>
          <p:cNvCxnSpPr/>
          <p:nvPr userDrawn="1"/>
        </p:nvCxnSpPr>
        <p:spPr>
          <a:xfrm rot="5400000">
            <a:off x="2513013" y="6096000"/>
            <a:ext cx="611188"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2" descr="C:\Documents and Settings\sjones.BBIIUS\My Documents\PowerPoint\Bridges\On_blue.jpg"/>
          <p:cNvPicPr>
            <a:picLocks noChangeAspect="1" noChangeArrowheads="1"/>
          </p:cNvPicPr>
          <p:nvPr userDrawn="1"/>
        </p:nvPicPr>
        <p:blipFill>
          <a:blip r:embed="rId6" cstate="print"/>
          <a:srcRect/>
          <a:stretch>
            <a:fillRect/>
          </a:stretch>
        </p:blipFill>
        <p:spPr bwMode="auto">
          <a:xfrm>
            <a:off x="3429000" y="228600"/>
            <a:ext cx="2209800" cy="1038225"/>
          </a:xfrm>
          <a:prstGeom prst="rect">
            <a:avLst/>
          </a:prstGeom>
          <a:noFill/>
          <a:ln w="9525">
            <a:noFill/>
            <a:miter lim="800000"/>
            <a:headEnd/>
            <a:tailEnd/>
          </a:ln>
        </p:spPr>
      </p:pic>
      <p:sp>
        <p:nvSpPr>
          <p:cNvPr id="12" name="Rectangle 11"/>
          <p:cNvSpPr/>
          <p:nvPr userDrawn="1"/>
        </p:nvSpPr>
        <p:spPr>
          <a:xfrm>
            <a:off x="0" y="6248400"/>
            <a:ext cx="9144000" cy="152400"/>
          </a:xfrm>
          <a:prstGeom prst="rect">
            <a:avLst/>
          </a:prstGeom>
          <a:solidFill>
            <a:srgbClr val="D954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3" name="Straight Connector 12"/>
          <p:cNvCxnSpPr/>
          <p:nvPr userDrawn="1"/>
        </p:nvCxnSpPr>
        <p:spPr>
          <a:xfrm>
            <a:off x="0" y="6400800"/>
            <a:ext cx="9144000"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0" y="6248400"/>
            <a:ext cx="9144000"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0" y="5789613"/>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951163" y="5938838"/>
            <a:ext cx="5811837" cy="400050"/>
          </a:xfrm>
          <a:prstGeom prst="rect">
            <a:avLst/>
          </a:prstGeom>
          <a:noFill/>
        </p:spPr>
        <p:txBody>
          <a:bodyPr>
            <a:spAutoFit/>
          </a:bodyPr>
          <a:lstStyle/>
          <a:p>
            <a:pPr fontAlgn="auto">
              <a:spcBef>
                <a:spcPts val="0"/>
              </a:spcBef>
              <a:spcAft>
                <a:spcPts val="0"/>
              </a:spcAft>
              <a:defRPr/>
            </a:pPr>
            <a:r>
              <a:rPr lang="en-US" sz="3000" baseline="30000" dirty="0">
                <a:solidFill>
                  <a:schemeClr val="bg1"/>
                </a:solidFill>
                <a:latin typeface="Univers Condensed Medium" pitchFamily="2" charset="0"/>
              </a:rPr>
              <a:t>The creation and care of your railways</a:t>
            </a:r>
          </a:p>
        </p:txBody>
      </p:sp>
      <p:cxnSp>
        <p:nvCxnSpPr>
          <p:cNvPr id="17" name="Straight Connector 16"/>
          <p:cNvCxnSpPr/>
          <p:nvPr userDrawn="1"/>
        </p:nvCxnSpPr>
        <p:spPr>
          <a:xfrm>
            <a:off x="0" y="4208463"/>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1393825" y="4999038"/>
            <a:ext cx="1582737"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4396581" y="4996657"/>
            <a:ext cx="1584325"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rot="5400000">
            <a:off x="6436519" y="4996657"/>
            <a:ext cx="1584325"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676401"/>
            <a:ext cx="7772400" cy="990599"/>
          </a:xfrm>
        </p:spPr>
        <p:txBody>
          <a:bodyPr>
            <a:normAutofit/>
          </a:bodyPr>
          <a:lstStyle>
            <a:lvl1pPr>
              <a:defRPr sz="36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2800350"/>
            <a:ext cx="6400800" cy="685800"/>
          </a:xfrm>
        </p:spPr>
        <p:txBody>
          <a:bodyPr>
            <a:normAutofit/>
          </a:bodyPr>
          <a:lstStyle>
            <a:lvl1pPr marL="0" indent="0" algn="ctr">
              <a:buNone/>
              <a:defRPr sz="2400">
                <a:solidFill>
                  <a:srgbClr val="CADEE0"/>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019800"/>
            <a:ext cx="7086600" cy="760413"/>
          </a:xfrm>
          <a:prstGeom prst="rect">
            <a:avLst/>
          </a:prstGeom>
          <a:solidFill>
            <a:srgbClr val="8A79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userDrawn="1"/>
        </p:nvSpPr>
        <p:spPr>
          <a:xfrm>
            <a:off x="7010400" y="6021388"/>
            <a:ext cx="1057275" cy="608012"/>
          </a:xfrm>
          <a:prstGeom prst="rect">
            <a:avLst/>
          </a:prstGeom>
          <a:solidFill>
            <a:srgbClr val="0068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2" descr="C:\Documents and Settings\sjones.BBIIUS\My Documents\PowerPoint\Bridges\I-10-HR064-712186085.jpg"/>
          <p:cNvPicPr>
            <a:picLocks noChangeAspect="1" noChangeArrowheads="1"/>
          </p:cNvPicPr>
          <p:nvPr userDrawn="1"/>
        </p:nvPicPr>
        <p:blipFill>
          <a:blip r:embed="rId2" cstate="print"/>
          <a:srcRect/>
          <a:stretch>
            <a:fillRect/>
          </a:stretch>
        </p:blipFill>
        <p:spPr bwMode="auto">
          <a:xfrm>
            <a:off x="7924800" y="6019800"/>
            <a:ext cx="1219200" cy="606425"/>
          </a:xfrm>
          <a:prstGeom prst="rect">
            <a:avLst/>
          </a:prstGeom>
          <a:noFill/>
          <a:ln w="9525">
            <a:noFill/>
            <a:miter lim="800000"/>
            <a:headEnd/>
            <a:tailEnd/>
          </a:ln>
        </p:spPr>
      </p:pic>
      <p:pic>
        <p:nvPicPr>
          <p:cNvPr id="7" name="Picture 3" descr="C:\Documents and Settings\sjones.BBIIUS\My Documents\PowerPoint\Bridges\Crum-Creek-Before.jpg"/>
          <p:cNvPicPr>
            <a:picLocks noChangeAspect="1" noChangeArrowheads="1"/>
          </p:cNvPicPr>
          <p:nvPr userDrawn="1"/>
        </p:nvPicPr>
        <p:blipFill>
          <a:blip r:embed="rId3" cstate="print"/>
          <a:srcRect/>
          <a:stretch>
            <a:fillRect/>
          </a:stretch>
        </p:blipFill>
        <p:spPr bwMode="auto">
          <a:xfrm>
            <a:off x="6281738" y="6019800"/>
            <a:ext cx="804862" cy="695325"/>
          </a:xfrm>
          <a:prstGeom prst="rect">
            <a:avLst/>
          </a:prstGeom>
          <a:noFill/>
          <a:ln w="9525">
            <a:noFill/>
            <a:miter lim="800000"/>
            <a:headEnd/>
            <a:tailEnd/>
          </a:ln>
        </p:spPr>
      </p:pic>
      <p:sp>
        <p:nvSpPr>
          <p:cNvPr id="8" name="Rectangle 7"/>
          <p:cNvSpPr/>
          <p:nvPr userDrawn="1"/>
        </p:nvSpPr>
        <p:spPr>
          <a:xfrm>
            <a:off x="0" y="228600"/>
            <a:ext cx="9144000" cy="152400"/>
          </a:xfrm>
          <a:prstGeom prst="rect">
            <a:avLst/>
          </a:prstGeom>
          <a:solidFill>
            <a:srgbClr val="D954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userDrawn="1"/>
        </p:nvSpPr>
        <p:spPr>
          <a:xfrm>
            <a:off x="0" y="0"/>
            <a:ext cx="228600" cy="6858000"/>
          </a:xfrm>
          <a:prstGeom prst="rect">
            <a:avLst/>
          </a:prstGeom>
          <a:solidFill>
            <a:srgbClr val="94BDC1">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userDrawn="1"/>
        </p:nvSpPr>
        <p:spPr>
          <a:xfrm>
            <a:off x="0" y="0"/>
            <a:ext cx="9144000" cy="228600"/>
          </a:xfrm>
          <a:prstGeom prst="rect">
            <a:avLst/>
          </a:prstGeom>
          <a:solidFill>
            <a:srgbClr val="94BDC1">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10"/>
          <p:cNvSpPr/>
          <p:nvPr userDrawn="1"/>
        </p:nvSpPr>
        <p:spPr>
          <a:xfrm>
            <a:off x="0" y="0"/>
            <a:ext cx="228600" cy="228600"/>
          </a:xfrm>
          <a:prstGeom prst="rect">
            <a:avLst/>
          </a:prstGeom>
          <a:solidFill>
            <a:srgbClr val="5A96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2" name="Straight Connector 11"/>
          <p:cNvCxnSpPr/>
          <p:nvPr userDrawn="1"/>
        </p:nvCxnSpPr>
        <p:spPr>
          <a:xfrm rot="16200000" flipH="1">
            <a:off x="-3200400" y="3429000"/>
            <a:ext cx="685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7" descr="C:\Documents and Settings\sjones.BBIIUS\My Documents\PowerPoint\Bridges\bridge-2.jpg"/>
          <p:cNvPicPr>
            <a:picLocks noChangeAspect="1" noChangeArrowheads="1"/>
          </p:cNvPicPr>
          <p:nvPr userDrawn="1"/>
        </p:nvPicPr>
        <p:blipFill>
          <a:blip r:embed="rId4" cstate="print"/>
          <a:srcRect/>
          <a:stretch>
            <a:fillRect/>
          </a:stretch>
        </p:blipFill>
        <p:spPr bwMode="auto">
          <a:xfrm>
            <a:off x="2819400" y="6019800"/>
            <a:ext cx="889000" cy="666750"/>
          </a:xfrm>
          <a:prstGeom prst="rect">
            <a:avLst/>
          </a:prstGeom>
          <a:noFill/>
          <a:ln w="9525">
            <a:noFill/>
            <a:miter lim="800000"/>
            <a:headEnd/>
            <a:tailEnd/>
          </a:ln>
        </p:spPr>
      </p:pic>
      <p:sp>
        <p:nvSpPr>
          <p:cNvPr id="14" name="Rectangle 13"/>
          <p:cNvSpPr/>
          <p:nvPr userDrawn="1"/>
        </p:nvSpPr>
        <p:spPr>
          <a:xfrm>
            <a:off x="0" y="6019800"/>
            <a:ext cx="2819400" cy="760413"/>
          </a:xfrm>
          <a:prstGeom prst="rect">
            <a:avLst/>
          </a:prstGeom>
          <a:solidFill>
            <a:srgbClr val="0067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5" name="Picture 6" descr="C:\Documents and Settings\sjones.BBIIUS\My Documents\PowerPoint\Bridges\Crum-Creek-After2.jpg"/>
          <p:cNvPicPr>
            <a:picLocks noChangeAspect="1" noChangeArrowheads="1"/>
          </p:cNvPicPr>
          <p:nvPr userDrawn="1"/>
        </p:nvPicPr>
        <p:blipFill>
          <a:blip r:embed="rId5" cstate="print"/>
          <a:srcRect/>
          <a:stretch>
            <a:fillRect/>
          </a:stretch>
        </p:blipFill>
        <p:spPr bwMode="auto">
          <a:xfrm>
            <a:off x="5422900" y="6019800"/>
            <a:ext cx="857250" cy="739775"/>
          </a:xfrm>
          <a:prstGeom prst="rect">
            <a:avLst/>
          </a:prstGeom>
          <a:noFill/>
          <a:ln w="9525">
            <a:noFill/>
            <a:miter lim="800000"/>
            <a:headEnd/>
            <a:tailEnd/>
          </a:ln>
        </p:spPr>
      </p:pic>
      <p:cxnSp>
        <p:nvCxnSpPr>
          <p:cNvPr id="16" name="Straight Connector 15"/>
          <p:cNvCxnSpPr/>
          <p:nvPr userDrawn="1"/>
        </p:nvCxnSpPr>
        <p:spPr>
          <a:xfrm rot="5400000">
            <a:off x="2513013" y="6324600"/>
            <a:ext cx="611188"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5400000">
            <a:off x="3352800" y="6324600"/>
            <a:ext cx="611188"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3" descr="C:\Documents and Settings\sjones.BBIIUS\My Documents\PowerPoint\Bridges\DSC00006a.jpg"/>
          <p:cNvPicPr>
            <a:picLocks noChangeAspect="1" noChangeArrowheads="1"/>
          </p:cNvPicPr>
          <p:nvPr userDrawn="1"/>
        </p:nvPicPr>
        <p:blipFill>
          <a:blip r:embed="rId6" cstate="print"/>
          <a:srcRect/>
          <a:stretch>
            <a:fillRect/>
          </a:stretch>
        </p:blipFill>
        <p:spPr bwMode="auto">
          <a:xfrm>
            <a:off x="3665538" y="6019800"/>
            <a:ext cx="919162" cy="685800"/>
          </a:xfrm>
          <a:prstGeom prst="rect">
            <a:avLst/>
          </a:prstGeom>
          <a:noFill/>
          <a:ln w="9525">
            <a:noFill/>
            <a:miter lim="800000"/>
            <a:headEnd/>
            <a:tailEnd/>
          </a:ln>
        </p:spPr>
      </p:pic>
      <p:pic>
        <p:nvPicPr>
          <p:cNvPr id="19" name="Picture 2" descr="C:\Documents and Settings\sjones.BBIIUS\My Documents\PowerPoint\Bridges\On_blue.jpg"/>
          <p:cNvPicPr>
            <a:picLocks noChangeAspect="1" noChangeArrowheads="1"/>
          </p:cNvPicPr>
          <p:nvPr userDrawn="1"/>
        </p:nvPicPr>
        <p:blipFill>
          <a:blip r:embed="rId7" cstate="print"/>
          <a:srcRect/>
          <a:stretch>
            <a:fillRect/>
          </a:stretch>
        </p:blipFill>
        <p:spPr bwMode="auto">
          <a:xfrm>
            <a:off x="76200" y="6015038"/>
            <a:ext cx="1371600" cy="644525"/>
          </a:xfrm>
          <a:prstGeom prst="rect">
            <a:avLst/>
          </a:prstGeom>
          <a:noFill/>
          <a:ln w="9525">
            <a:noFill/>
            <a:miter lim="800000"/>
            <a:headEnd/>
            <a:tailEnd/>
          </a:ln>
        </p:spPr>
      </p:pic>
      <p:cxnSp>
        <p:nvCxnSpPr>
          <p:cNvPr id="20" name="Straight Connector 19"/>
          <p:cNvCxnSpPr/>
          <p:nvPr userDrawn="1"/>
        </p:nvCxnSpPr>
        <p:spPr>
          <a:xfrm rot="5400000">
            <a:off x="4271963" y="6324600"/>
            <a:ext cx="611188"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5400000">
            <a:off x="5111750" y="6324600"/>
            <a:ext cx="611188"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rot="5400000">
            <a:off x="5975350" y="6324600"/>
            <a:ext cx="611188"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rot="5400000">
            <a:off x="6781800" y="6324600"/>
            <a:ext cx="611188"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rot="5400000">
            <a:off x="7620000" y="6324600"/>
            <a:ext cx="611188"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userDrawn="1"/>
        </p:nvSpPr>
        <p:spPr>
          <a:xfrm>
            <a:off x="0" y="6623050"/>
            <a:ext cx="9144000" cy="152400"/>
          </a:xfrm>
          <a:prstGeom prst="rect">
            <a:avLst/>
          </a:prstGeom>
          <a:solidFill>
            <a:srgbClr val="D954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26" name="Straight Connector 25"/>
          <p:cNvCxnSpPr/>
          <p:nvPr userDrawn="1"/>
        </p:nvCxnSpPr>
        <p:spPr>
          <a:xfrm>
            <a:off x="0" y="67770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0" y="6623050"/>
            <a:ext cx="9144000"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0" y="6019800"/>
            <a:ext cx="9144000"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0" y="228600"/>
            <a:ext cx="9144000"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0" y="381000"/>
            <a:ext cx="9144000"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90600" y="381000"/>
            <a:ext cx="7848600" cy="1036638"/>
          </a:xfrm>
        </p:spPr>
        <p:txBody>
          <a:bodyPr>
            <a:normAutofit/>
          </a:bodyPr>
          <a:lstStyle>
            <a:lvl1pPr>
              <a:defRPr sz="3600">
                <a:solidFill>
                  <a:srgbClr val="0067A6"/>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990600" y="1524001"/>
            <a:ext cx="7848600" cy="4191000"/>
          </a:xfrm>
          <a:noFill/>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8A7"/>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29F2B6B-5874-4C95-A5DA-9FE609BF3646}" type="datetimeFigureOut">
              <a:rPr lang="en-US"/>
              <a:pPr>
                <a:defRPr/>
              </a:pPr>
              <a:t>11/16/2009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DA6271B-D7CC-47B9-8257-EA00516E8E9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685800" y="1676400"/>
            <a:ext cx="7772400" cy="990600"/>
          </a:xfrm>
        </p:spPr>
        <p:txBody>
          <a:bodyPr>
            <a:normAutofit fontScale="90000"/>
          </a:bodyPr>
          <a:lstStyle/>
          <a:p>
            <a:pPr eaLnBrk="1" hangingPunct="1"/>
            <a:r>
              <a:rPr lang="en-US" dirty="0" smtClean="0">
                <a:latin typeface="Arial" charset="0"/>
                <a:cs typeface="Arial" charset="0"/>
              </a:rPr>
              <a:t>Railroad Bridges </a:t>
            </a:r>
            <a:br>
              <a:rPr lang="en-US" dirty="0" smtClean="0">
                <a:latin typeface="Arial" charset="0"/>
                <a:cs typeface="Arial" charset="0"/>
              </a:rPr>
            </a:br>
            <a:r>
              <a:rPr lang="en-US" dirty="0" smtClean="0">
                <a:latin typeface="Arial" charset="0"/>
                <a:cs typeface="Arial" charset="0"/>
              </a:rPr>
              <a:t>The </a:t>
            </a:r>
            <a:r>
              <a:rPr lang="en-US" i="1" dirty="0" smtClean="0">
                <a:latin typeface="Arial" charset="0"/>
                <a:cs typeface="Arial" charset="0"/>
              </a:rPr>
              <a:t>proposed</a:t>
            </a:r>
            <a:r>
              <a:rPr lang="en-US" dirty="0" smtClean="0">
                <a:latin typeface="Arial" charset="0"/>
                <a:cs typeface="Arial" charset="0"/>
              </a:rPr>
              <a:t> FRA rules </a:t>
            </a:r>
            <a:r>
              <a:rPr lang="en-US" sz="2700" dirty="0" smtClean="0">
                <a:latin typeface="Arial" charset="0"/>
                <a:cs typeface="Arial" charset="0"/>
              </a:rPr>
              <a:t>and</a:t>
            </a:r>
            <a:r>
              <a:rPr lang="en-US" dirty="0" smtClean="0">
                <a:latin typeface="Arial" charset="0"/>
                <a:cs typeface="Arial" charset="0"/>
              </a:rPr>
              <a:t/>
            </a:r>
            <a:br>
              <a:rPr lang="en-US" dirty="0" smtClean="0">
                <a:latin typeface="Arial" charset="0"/>
                <a:cs typeface="Arial" charset="0"/>
              </a:rPr>
            </a:br>
            <a:r>
              <a:rPr lang="en-US" dirty="0" smtClean="0">
                <a:latin typeface="Arial" charset="0"/>
                <a:cs typeface="Arial" charset="0"/>
              </a:rPr>
              <a:t>The Philosophy and Procedures of Bridge Inspections</a:t>
            </a:r>
          </a:p>
        </p:txBody>
      </p:sp>
      <p:sp>
        <p:nvSpPr>
          <p:cNvPr id="4099" name="Subtitle 2"/>
          <p:cNvSpPr>
            <a:spLocks noGrp="1"/>
          </p:cNvSpPr>
          <p:nvPr>
            <p:ph type="subTitle" idx="1"/>
          </p:nvPr>
        </p:nvSpPr>
        <p:spPr>
          <a:xfrm>
            <a:off x="1447800" y="3276600"/>
            <a:ext cx="6400800" cy="685800"/>
          </a:xfrm>
        </p:spPr>
        <p:txBody>
          <a:bodyPr>
            <a:normAutofit fontScale="92500"/>
          </a:bodyPr>
          <a:lstStyle/>
          <a:p>
            <a:pPr eaLnBrk="1" hangingPunct="1"/>
            <a:r>
              <a:rPr lang="en-US" dirty="0" smtClean="0">
                <a:latin typeface="Arial" charset="0"/>
                <a:cs typeface="Arial" charset="0"/>
              </a:rPr>
              <a:t>Presented By: Stanley Beaver &amp; Doug Cochran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237.33 Adoption of bridge management programs.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(a) (Effective date of the final rule + 6 months): Class I carriers;</a:t>
            </a:r>
          </a:p>
          <a:p>
            <a:endParaRPr lang="en-US" dirty="0" smtClean="0"/>
          </a:p>
          <a:p>
            <a:r>
              <a:rPr lang="en-US" dirty="0" smtClean="0"/>
              <a:t>(b) (Effective date of the final rule + 6 months): Owners of track segments which are part of the general railroad system of</a:t>
            </a:r>
          </a:p>
          <a:p>
            <a:pPr>
              <a:buNone/>
            </a:pPr>
            <a:r>
              <a:rPr lang="en-US" dirty="0" smtClean="0"/>
              <a:t>	transportation and which carry more than ten scheduled passenger trains per week;</a:t>
            </a:r>
          </a:p>
          <a:p>
            <a:pPr>
              <a:buNone/>
            </a:pPr>
            <a:endParaRPr lang="en-US" dirty="0" smtClean="0"/>
          </a:p>
          <a:p>
            <a:r>
              <a:rPr lang="en-US" dirty="0" smtClean="0"/>
              <a:t>(c) (Effective date of the final rule + 12 months): Class II</a:t>
            </a:r>
          </a:p>
          <a:p>
            <a:pPr>
              <a:buNone/>
            </a:pPr>
            <a:r>
              <a:rPr lang="en-US" dirty="0" smtClean="0"/>
              <a:t>	carriers to which paragraph (b) of this section does not apply; and</a:t>
            </a:r>
          </a:p>
          <a:p>
            <a:pPr>
              <a:buNone/>
            </a:pPr>
            <a:endParaRPr lang="en-US" dirty="0" smtClean="0"/>
          </a:p>
          <a:p>
            <a:r>
              <a:rPr lang="en-US" dirty="0" smtClean="0"/>
              <a:t>(d) (Effective date of the final rule + 24 months): All other track</a:t>
            </a:r>
          </a:p>
          <a:p>
            <a:pPr>
              <a:buNone/>
            </a:pPr>
            <a:r>
              <a:rPr lang="en-US" dirty="0" smtClean="0"/>
              <a:t>	owners subject to this part and not described above.</a:t>
            </a:r>
          </a:p>
          <a:p>
            <a:pPr>
              <a:buNone/>
            </a:pP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237.35 Content of bridge management programs.</a:t>
            </a:r>
            <a:endParaRPr lang="en-US" dirty="0"/>
          </a:p>
        </p:txBody>
      </p:sp>
      <p:sp>
        <p:nvSpPr>
          <p:cNvPr id="3" name="Content Placeholder 2"/>
          <p:cNvSpPr>
            <a:spLocks noGrp="1"/>
          </p:cNvSpPr>
          <p:nvPr>
            <p:ph idx="1"/>
          </p:nvPr>
        </p:nvSpPr>
        <p:spPr/>
        <p:txBody>
          <a:bodyPr>
            <a:normAutofit fontScale="62500" lnSpcReduction="20000"/>
          </a:bodyPr>
          <a:lstStyle/>
          <a:p>
            <a:pPr>
              <a:buNone/>
            </a:pPr>
            <a:r>
              <a:rPr lang="en-US" dirty="0" smtClean="0"/>
              <a:t>	</a:t>
            </a:r>
            <a:r>
              <a:rPr lang="en-US" b="1" dirty="0" smtClean="0"/>
              <a:t>Each bridge management program adopted in compliance with this part shall include, as a minimum, the following provisions:</a:t>
            </a:r>
          </a:p>
          <a:p>
            <a:endParaRPr lang="en-US" dirty="0" smtClean="0"/>
          </a:p>
          <a:p>
            <a:r>
              <a:rPr lang="en-US" dirty="0" smtClean="0"/>
              <a:t>(a) An accurate inventory of railroad bridges, which shall include a unique identifier for each bridge, its location, configuration, type of construction, number of spans, span lengths, and all other information necessary to provide for the management of bridge safety.;</a:t>
            </a:r>
          </a:p>
          <a:p>
            <a:endParaRPr lang="en-US" dirty="0" smtClean="0"/>
          </a:p>
          <a:p>
            <a:r>
              <a:rPr lang="en-US" dirty="0" smtClean="0"/>
              <a:t>(b) A record of the safe load capacity of each bridge.;</a:t>
            </a:r>
          </a:p>
          <a:p>
            <a:endParaRPr lang="en-US" dirty="0" smtClean="0"/>
          </a:p>
          <a:p>
            <a:r>
              <a:rPr lang="en-US" dirty="0" smtClean="0"/>
              <a:t>(c) A provision to obtain and maintain the design documents of each</a:t>
            </a:r>
          </a:p>
          <a:p>
            <a:pPr>
              <a:buNone/>
            </a:pPr>
            <a:r>
              <a:rPr lang="en-US" dirty="0" smtClean="0"/>
              <a:t>	bridge if available, and to document all repairs, modifications, and</a:t>
            </a:r>
          </a:p>
          <a:p>
            <a:pPr>
              <a:buNone/>
            </a:pPr>
            <a:r>
              <a:rPr lang="en-US" dirty="0" smtClean="0"/>
              <a:t>	inspections of each bridge.</a:t>
            </a:r>
          </a:p>
          <a:p>
            <a:pPr>
              <a:buNone/>
            </a:pPr>
            <a:endParaRPr lang="en-US" dirty="0" smtClean="0"/>
          </a:p>
          <a:p>
            <a:r>
              <a:rPr lang="en-US" dirty="0" smtClean="0"/>
              <a:t>; and</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237.35 Content of bridge management programs.</a:t>
            </a:r>
            <a:r>
              <a:rPr lang="en-US" sz="1200" dirty="0" smtClean="0"/>
              <a:t>		continued</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(d) A bridge inspection program covering as a minimum: ;</a:t>
            </a:r>
          </a:p>
          <a:p>
            <a:r>
              <a:rPr lang="en-US" dirty="0" smtClean="0"/>
              <a:t>(1) Inspection personnel safety considerations, ;</a:t>
            </a:r>
          </a:p>
          <a:p>
            <a:r>
              <a:rPr lang="en-US" dirty="0" smtClean="0"/>
              <a:t>(2) Types of inspection including required detail, ;</a:t>
            </a:r>
          </a:p>
          <a:p>
            <a:r>
              <a:rPr lang="en-US" dirty="0" smtClean="0"/>
              <a:t>(3) Definitions of defect levels along with associated condition codes if condition codes are used,;</a:t>
            </a:r>
          </a:p>
          <a:p>
            <a:r>
              <a:rPr lang="en-US" dirty="0" smtClean="0"/>
              <a:t>(4) The method of documenting inspections including standard forms or formats,;</a:t>
            </a:r>
          </a:p>
          <a:p>
            <a:r>
              <a:rPr lang="en-US" dirty="0" smtClean="0"/>
              <a:t>(5) Structure type and component nomenclature,; and</a:t>
            </a:r>
          </a:p>
          <a:p>
            <a:r>
              <a:rPr lang="en-US" dirty="0" smtClean="0"/>
              <a:t>(6) Numbering or identification protocol for substructure units, spans, and individual components.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237.53 E Railroad bridge engineers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(a) For the purpose of compliance with this part, a railroad bridge</a:t>
            </a:r>
          </a:p>
          <a:p>
            <a:pPr>
              <a:buNone/>
            </a:pPr>
            <a:r>
              <a:rPr lang="en-US" dirty="0" smtClean="0"/>
              <a:t>	engineer shall be a person who is determined by the track owner to be competent to perform the following functions as they apply to the particular engineering work to be performed:</a:t>
            </a:r>
          </a:p>
          <a:p>
            <a:pPr>
              <a:buNone/>
            </a:pPr>
            <a:endParaRPr lang="en-US" dirty="0" smtClean="0"/>
          </a:p>
          <a:p>
            <a:r>
              <a:rPr lang="en-US" dirty="0" smtClean="0"/>
              <a:t>(a1) Determine the forces and stresses in railroad bridges and</a:t>
            </a:r>
          </a:p>
          <a:p>
            <a:pPr>
              <a:buNone/>
            </a:pPr>
            <a:r>
              <a:rPr lang="en-US" dirty="0" smtClean="0"/>
              <a:t>	bridge components,;</a:t>
            </a:r>
          </a:p>
          <a:p>
            <a:r>
              <a:rPr lang="en-US" dirty="0" smtClean="0"/>
              <a:t>(b2) Prescribe safe loading conditions for railroad bridges, ;</a:t>
            </a:r>
          </a:p>
          <a:p>
            <a:endParaRPr lang="en-US" dirty="0" smtClean="0"/>
          </a:p>
          <a:p>
            <a:r>
              <a:rPr lang="en-US" dirty="0" smtClean="0"/>
              <a:t>(c3) Prescribe inspection and maintenance procedures for railroad bridges.</a:t>
            </a:r>
          </a:p>
          <a:p>
            <a:pPr>
              <a:buNone/>
            </a:pPr>
            <a:r>
              <a:rPr lang="en-US" dirty="0" smtClean="0"/>
              <a:t>	; and</a:t>
            </a:r>
          </a:p>
          <a:p>
            <a:r>
              <a:rPr lang="en-US" dirty="0" smtClean="0"/>
              <a:t>(d4) Design repairs and modifications to railroad bridges</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tabLst>
                <a:tab pos="1995488" algn="l"/>
              </a:tabLst>
            </a:pPr>
            <a:r>
              <a:rPr lang="en-US" dirty="0" smtClean="0"/>
              <a:t>237.53 E Railroad bridge engineers.</a:t>
            </a:r>
            <a:br>
              <a:rPr lang="en-US" dirty="0" smtClean="0"/>
            </a:br>
            <a:r>
              <a:rPr lang="en-US" sz="1200" dirty="0" smtClean="0"/>
              <a:t>continued</a:t>
            </a:r>
            <a:endParaRPr lang="en-US" dirty="0"/>
          </a:p>
        </p:txBody>
      </p:sp>
      <p:sp>
        <p:nvSpPr>
          <p:cNvPr id="3" name="Content Placeholder 2"/>
          <p:cNvSpPr>
            <a:spLocks noGrp="1"/>
          </p:cNvSpPr>
          <p:nvPr>
            <p:ph idx="1"/>
          </p:nvPr>
        </p:nvSpPr>
        <p:spPr/>
        <p:txBody>
          <a:bodyPr>
            <a:normAutofit fontScale="70000" lnSpcReduction="20000"/>
          </a:bodyPr>
          <a:lstStyle/>
          <a:p>
            <a:pPr>
              <a:buNone/>
            </a:pPr>
            <a:endParaRPr lang="en-US" dirty="0" smtClean="0"/>
          </a:p>
          <a:p>
            <a:r>
              <a:rPr lang="en-US" b="1" dirty="0" smtClean="0"/>
              <a:t>(b) The educational qualifications of a railroad bridge engineer shall include either:</a:t>
            </a:r>
          </a:p>
          <a:p>
            <a:r>
              <a:rPr lang="en-US" dirty="0" smtClean="0"/>
              <a:t>(1) A bachelor's degree in engineering granted by a school of</a:t>
            </a:r>
          </a:p>
          <a:p>
            <a:pPr>
              <a:buNone/>
            </a:pPr>
            <a:r>
              <a:rPr lang="en-US" dirty="0" smtClean="0"/>
              <a:t>	engineering with at least one program accredited or recognized by the Accreditation Board for Engineering and Technology (ABET) as a professional engineering curriculum, or</a:t>
            </a:r>
          </a:p>
          <a:p>
            <a:pPr>
              <a:buNone/>
            </a:pPr>
            <a:endParaRPr lang="en-US" dirty="0" smtClean="0"/>
          </a:p>
          <a:p>
            <a:r>
              <a:rPr lang="en-US" dirty="0" smtClean="0"/>
              <a:t>(2) Current registration as a professional engineer practicing</a:t>
            </a:r>
          </a:p>
          <a:p>
            <a:pPr>
              <a:buNone/>
            </a:pPr>
            <a:r>
              <a:rPr lang="en-US" dirty="0" smtClean="0"/>
              <a:t>	within his or her licensed scope of practice.</a:t>
            </a:r>
          </a:p>
          <a:p>
            <a:r>
              <a:rPr lang="en-US" dirty="0" smtClean="0"/>
              <a:t>(b) Nothing in this part is meant to affect the States' authority</a:t>
            </a:r>
          </a:p>
          <a:p>
            <a:pPr>
              <a:buNone/>
            </a:pPr>
            <a:r>
              <a:rPr lang="en-US" dirty="0" smtClean="0"/>
              <a:t>	to regulate the licensure of professional engineers.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Sec. 237.55 Railroad bridge inspectors.</a:t>
            </a:r>
            <a:endParaRPr lang="en-US" dirty="0"/>
          </a:p>
        </p:txBody>
      </p:sp>
      <p:sp>
        <p:nvSpPr>
          <p:cNvPr id="3" name="Content Placeholder 2"/>
          <p:cNvSpPr>
            <a:spLocks noGrp="1"/>
          </p:cNvSpPr>
          <p:nvPr>
            <p:ph idx="1"/>
          </p:nvPr>
        </p:nvSpPr>
        <p:spPr/>
        <p:txBody>
          <a:bodyPr>
            <a:normAutofit lnSpcReduction="10000"/>
          </a:bodyPr>
          <a:lstStyle/>
          <a:p>
            <a:r>
              <a:rPr lang="en-US" b="1" dirty="0" smtClean="0"/>
              <a:t>A railroad bridge inspector </a:t>
            </a:r>
            <a:r>
              <a:rPr lang="en-US" dirty="0" smtClean="0"/>
              <a:t>shall be a person who is determined by the track owner to be technically competent to view, measure, report and record the condition of a railroad bridge and its individual components which that person is designated to inspect. </a:t>
            </a:r>
          </a:p>
          <a:p>
            <a:r>
              <a:rPr lang="en-US" dirty="0" smtClean="0"/>
              <a:t>An inspector shall be designated to authorize or restrict the operation of railroad traffic over a bridge according to its immediate condition or state of repair.</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237.59 Designations of individuals.</a:t>
            </a:r>
            <a:endParaRPr lang="en-US" dirty="0"/>
          </a:p>
        </p:txBody>
      </p:sp>
      <p:sp>
        <p:nvSpPr>
          <p:cNvPr id="3" name="Content Placeholder 2"/>
          <p:cNvSpPr>
            <a:spLocks noGrp="1"/>
          </p:cNvSpPr>
          <p:nvPr>
            <p:ph idx="1"/>
          </p:nvPr>
        </p:nvSpPr>
        <p:spPr/>
        <p:txBody>
          <a:bodyPr/>
          <a:lstStyle/>
          <a:p>
            <a:r>
              <a:rPr lang="en-US" dirty="0" smtClean="0"/>
              <a:t>Each track owner shall designate those individuals qualified as railroad bridge engineers, railroad bridge inspectors and railroad bridge supervisors. </a:t>
            </a:r>
          </a:p>
          <a:p>
            <a:r>
              <a:rPr lang="en-US" dirty="0" smtClean="0"/>
              <a:t>Each individual designation shall include the basis for the designation in effect and shall be recorded</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685800" y="1676400"/>
            <a:ext cx="7772400" cy="990600"/>
          </a:xfrm>
        </p:spPr>
        <p:txBody>
          <a:bodyPr>
            <a:normAutofit fontScale="90000"/>
          </a:bodyPr>
          <a:lstStyle/>
          <a:p>
            <a:pPr eaLnBrk="1" hangingPunct="1">
              <a:defRPr/>
            </a:pPr>
            <a:r>
              <a:rPr lang="en-US" dirty="0" smtClean="0">
                <a:latin typeface="Arial" charset="0"/>
                <a:cs typeface="Arial" charset="0"/>
              </a:rPr>
              <a:t>Railroad Bridge inspections:</a:t>
            </a:r>
            <a:br>
              <a:rPr lang="en-US" dirty="0" smtClean="0">
                <a:latin typeface="Arial" charset="0"/>
                <a:cs typeface="Arial" charset="0"/>
              </a:rPr>
            </a:br>
            <a:r>
              <a:rPr lang="en-US" dirty="0" smtClean="0">
                <a:latin typeface="Arial" charset="0"/>
                <a:cs typeface="Arial" charset="0"/>
              </a:rPr>
              <a:t>Philosophy and Procedures</a:t>
            </a:r>
          </a:p>
        </p:txBody>
      </p:sp>
      <p:sp>
        <p:nvSpPr>
          <p:cNvPr id="4099" name="Subtitle 2"/>
          <p:cNvSpPr>
            <a:spLocks noGrp="1"/>
          </p:cNvSpPr>
          <p:nvPr>
            <p:ph type="subTitle" idx="1"/>
          </p:nvPr>
        </p:nvSpPr>
        <p:spPr/>
        <p:txBody>
          <a:bodyPr>
            <a:normAutofit fontScale="85000" lnSpcReduction="20000"/>
          </a:bodyPr>
          <a:lstStyle/>
          <a:p>
            <a:pPr eaLnBrk="1" hangingPunct="1">
              <a:defRPr/>
            </a:pPr>
            <a:r>
              <a:rPr lang="en-US" dirty="0" smtClean="0">
                <a:latin typeface="Arial" charset="0"/>
                <a:cs typeface="Arial" charset="0"/>
              </a:rPr>
              <a:t>By Doug Cochran</a:t>
            </a:r>
          </a:p>
          <a:p>
            <a:pPr eaLnBrk="1" hangingPunct="1">
              <a:defRPr/>
            </a:pPr>
            <a:r>
              <a:rPr lang="en-US" dirty="0" smtClean="0">
                <a:latin typeface="Arial" charset="0"/>
                <a:cs typeface="Arial" charset="0"/>
              </a:rPr>
              <a:t>Creative Rail Solutions</a:t>
            </a:r>
          </a:p>
        </p:txBody>
      </p:sp>
      <p:pic>
        <p:nvPicPr>
          <p:cNvPr id="4" name="Picture 2"/>
          <p:cNvPicPr>
            <a:picLocks noChangeAspect="1" noChangeArrowheads="1"/>
          </p:cNvPicPr>
          <p:nvPr/>
        </p:nvPicPr>
        <p:blipFill>
          <a:blip r:embed="rId3" cstate="print"/>
          <a:srcRect/>
          <a:stretch>
            <a:fillRect/>
          </a:stretch>
        </p:blipFill>
        <p:spPr bwMode="auto">
          <a:xfrm>
            <a:off x="3352800" y="381000"/>
            <a:ext cx="2057400"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a:bodyPr>
          <a:lstStyle/>
          <a:p>
            <a:r>
              <a:rPr lang="en-US" sz="3200" dirty="0" smtClean="0"/>
              <a:t>Why build a bridge? Because there is a “chasm, vast and deep and wide.”</a:t>
            </a:r>
            <a:r>
              <a:rPr lang="en-US" dirty="0" smtClean="0"/>
              <a:t/>
            </a:r>
            <a:br>
              <a:rPr lang="en-US" dirty="0" smtClean="0"/>
            </a:br>
            <a:endParaRPr lang="en-US" dirty="0"/>
          </a:p>
        </p:txBody>
      </p:sp>
      <p:pic>
        <p:nvPicPr>
          <p:cNvPr id="1026" name="Picture 2" descr="C:\Documents and Settings\Owner\My Documents\Creative Rail Solutions\Proposals\WATCO Grand Elk Brg Insp\Photos of Bridges Day 4 GRapids &amp; Mosel\Grand Elk 100209 Grand Rapids and Mosel 050.jpg"/>
          <p:cNvPicPr>
            <a:picLocks noGrp="1" noChangeAspect="1" noChangeArrowheads="1"/>
          </p:cNvPicPr>
          <p:nvPr>
            <p:ph idx="1"/>
          </p:nvPr>
        </p:nvPicPr>
        <p:blipFill>
          <a:blip r:embed="rId2" cstate="print"/>
          <a:srcRect/>
          <a:stretch>
            <a:fillRect/>
          </a:stretch>
        </p:blipFill>
        <p:spPr bwMode="auto">
          <a:xfrm>
            <a:off x="1600200" y="1981200"/>
            <a:ext cx="6034617" cy="376396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848600" cy="1036638"/>
          </a:xfrm>
        </p:spPr>
        <p:txBody>
          <a:bodyPr>
            <a:normAutofit/>
          </a:bodyPr>
          <a:lstStyle/>
          <a:p>
            <a:r>
              <a:rPr lang="en-US" sz="3200" dirty="0" smtClean="0"/>
              <a:t>What is more important: Perception…. </a:t>
            </a:r>
            <a:endParaRPr lang="en-US" sz="3200" dirty="0"/>
          </a:p>
        </p:txBody>
      </p:sp>
      <p:pic>
        <p:nvPicPr>
          <p:cNvPr id="2050" name="Picture 2" descr="C:\Documents and Settings\Owner\My Documents\Creative Rail Solutions\Proposals\WATCO Grand Elk Brg Insp\Photos of Bridges Day 3 Plainwell Kalamazoo\Grand Elk OW 69.50 100109 Plainwell to kalamazoo 010.jpg"/>
          <p:cNvPicPr>
            <a:picLocks noGrp="1" noChangeAspect="1" noChangeArrowheads="1"/>
          </p:cNvPicPr>
          <p:nvPr>
            <p:ph idx="1"/>
          </p:nvPr>
        </p:nvPicPr>
        <p:blipFill>
          <a:blip r:embed="rId2" cstate="print"/>
          <a:srcRect/>
          <a:stretch>
            <a:fillRect/>
          </a:stretch>
        </p:blipFill>
        <p:spPr bwMode="auto">
          <a:xfrm>
            <a:off x="1524000" y="1447800"/>
            <a:ext cx="6034617" cy="452596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685800" y="1676400"/>
            <a:ext cx="7772400" cy="990600"/>
          </a:xfrm>
        </p:spPr>
        <p:txBody>
          <a:bodyPr>
            <a:normAutofit fontScale="90000"/>
          </a:bodyPr>
          <a:lstStyle/>
          <a:p>
            <a:pPr eaLnBrk="1" hangingPunct="1">
              <a:defRPr/>
            </a:pPr>
            <a:r>
              <a:rPr lang="en-US" dirty="0" smtClean="0">
                <a:latin typeface="Arial" charset="0"/>
                <a:cs typeface="Arial" charset="0"/>
              </a:rPr>
              <a:t>Bridges: An Overview and History of the Proposed  FRA Bridge Rules</a:t>
            </a:r>
          </a:p>
        </p:txBody>
      </p:sp>
      <p:sp>
        <p:nvSpPr>
          <p:cNvPr id="4099" name="Subtitle 2"/>
          <p:cNvSpPr>
            <a:spLocks noGrp="1"/>
          </p:cNvSpPr>
          <p:nvPr>
            <p:ph type="subTitle" idx="1"/>
          </p:nvPr>
        </p:nvSpPr>
        <p:spPr/>
        <p:txBody>
          <a:bodyPr>
            <a:normAutofit fontScale="85000" lnSpcReduction="20000"/>
          </a:bodyPr>
          <a:lstStyle/>
          <a:p>
            <a:pPr eaLnBrk="1" hangingPunct="1">
              <a:defRPr/>
            </a:pPr>
            <a:r>
              <a:rPr lang="en-US" dirty="0" smtClean="0">
                <a:latin typeface="Arial" charset="0"/>
                <a:cs typeface="Arial" charset="0"/>
              </a:rPr>
              <a:t>By Stanley Beaver</a:t>
            </a:r>
          </a:p>
          <a:p>
            <a:pPr eaLnBrk="1" hangingPunct="1">
              <a:defRPr/>
            </a:pPr>
            <a:r>
              <a:rPr lang="en-US" dirty="0" smtClean="0">
                <a:latin typeface="Arial" charset="0"/>
                <a:cs typeface="Arial" charset="0"/>
              </a:rPr>
              <a:t>Director of Safety and Environmental Services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………or Reality?</a:t>
            </a:r>
            <a:endParaRPr lang="en-US" sz="3200" dirty="0"/>
          </a:p>
        </p:txBody>
      </p:sp>
      <p:pic>
        <p:nvPicPr>
          <p:cNvPr id="3074" name="Picture 2" descr="C:\Documents and Settings\Owner\My Documents\Creative Rail Solutions\Proposals\WATCO Grand Elk Brg Insp\Photos of Bridges Day 3 Plainwell Kalamazoo\Grand Elk OW 69.50 100109 Plainwell to kalamazoo 011.jpg"/>
          <p:cNvPicPr>
            <a:picLocks noGrp="1" noChangeAspect="1" noChangeArrowheads="1"/>
          </p:cNvPicPr>
          <p:nvPr>
            <p:ph idx="1"/>
          </p:nvPr>
        </p:nvPicPr>
        <p:blipFill>
          <a:blip r:embed="rId2" cstate="print"/>
          <a:srcRect/>
          <a:stretch>
            <a:fillRect/>
          </a:stretch>
        </p:blipFill>
        <p:spPr bwMode="auto">
          <a:xfrm>
            <a:off x="1600200" y="1219200"/>
            <a:ext cx="6034617" cy="452596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more important, </a:t>
            </a:r>
            <a:r>
              <a:rPr lang="en-US" dirty="0" smtClean="0"/>
              <a:t>what you see every day</a:t>
            </a:r>
            <a:r>
              <a:rPr lang="en-US" dirty="0" smtClean="0"/>
              <a:t>………</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752600" y="1371600"/>
            <a:ext cx="5475517" cy="4525963"/>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 or </a:t>
            </a:r>
            <a:r>
              <a:rPr lang="en-US" sz="3200" dirty="0" smtClean="0"/>
              <a:t>what you look at once a year?</a:t>
            </a:r>
            <a:endParaRPr lang="en-US" sz="3200" dirty="0"/>
          </a:p>
        </p:txBody>
      </p:sp>
      <p:pic>
        <p:nvPicPr>
          <p:cNvPr id="5122" name="Picture 2" descr="C:\Documents and Settings\Owner\My Documents\Creative Rail Solutions\Proposals\WATCO Grand Elk Brg Insp\Photos of Bridges Day 3 Plainwell Kalamazoo\Grand Elk 100109 FB 54.20 afternoon 044 (23).jpg"/>
          <p:cNvPicPr>
            <a:picLocks noGrp="1" noChangeAspect="1" noChangeArrowheads="1"/>
          </p:cNvPicPr>
          <p:nvPr>
            <p:ph idx="1"/>
          </p:nvPr>
        </p:nvPicPr>
        <p:blipFill>
          <a:blip r:embed="rId2" cstate="print"/>
          <a:srcRect/>
          <a:stretch>
            <a:fillRect/>
          </a:stretch>
        </p:blipFill>
        <p:spPr bwMode="auto">
          <a:xfrm>
            <a:off x="1600200" y="1295400"/>
            <a:ext cx="6034617" cy="452596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Should you </a:t>
            </a:r>
            <a:r>
              <a:rPr lang="en-US" dirty="0" smtClean="0"/>
              <a:t>trust in </a:t>
            </a:r>
            <a:r>
              <a:rPr lang="en-US" dirty="0" smtClean="0"/>
              <a:t>general appearances</a:t>
            </a:r>
            <a:br>
              <a:rPr lang="en-US" dirty="0" smtClean="0"/>
            </a:br>
            <a:r>
              <a:rPr lang="en-US" dirty="0" smtClean="0"/>
              <a:t>…. or</a:t>
            </a:r>
            <a:endParaRPr lang="en-US" dirty="0"/>
          </a:p>
        </p:txBody>
      </p:sp>
      <p:pic>
        <p:nvPicPr>
          <p:cNvPr id="6146" name="Picture 2" descr="C:\Documents and Settings\Owner\My Documents\Creative Rail Solutions\Proposals\WATCO Grand Elk Brg Insp\Photos of Bridges Day 3 Plainwell Kalamazoo\Grand Elk 100109 FB 54.20 afternoon 044 (22).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 the reality of …..</a:t>
            </a:r>
            <a:endParaRPr lang="en-US" sz="3200" dirty="0"/>
          </a:p>
        </p:txBody>
      </p:sp>
      <p:pic>
        <p:nvPicPr>
          <p:cNvPr id="7170" name="Picture 2" descr="C:\Documents and Settings\Owner\My Documents\Creative Rail Solutions\Proposals\WATCO Grand Elk Brg Insp\Photos of Bridges Day 3 Plainwell Kalamazoo\Grand Elk 100109 FB 54.20 afternoon 044 (15).jpg"/>
          <p:cNvPicPr>
            <a:picLocks noGrp="1" noChangeAspect="1" noChangeArrowheads="1"/>
          </p:cNvPicPr>
          <p:nvPr>
            <p:ph idx="1"/>
          </p:nvPr>
        </p:nvPicPr>
        <p:blipFill>
          <a:blip r:embed="rId2" cstate="print"/>
          <a:srcRect/>
          <a:stretch>
            <a:fillRect/>
          </a:stretch>
        </p:blipFill>
        <p:spPr bwMode="auto">
          <a:xfrm>
            <a:off x="1600200" y="1295400"/>
            <a:ext cx="6034617" cy="452596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848600" cy="1036638"/>
          </a:xfrm>
        </p:spPr>
        <p:txBody>
          <a:bodyPr>
            <a:normAutofit/>
          </a:bodyPr>
          <a:lstStyle/>
          <a:p>
            <a:r>
              <a:rPr lang="en-US" sz="3200" dirty="0" smtClean="0"/>
              <a:t>….the Underlying Truth?</a:t>
            </a:r>
            <a:endParaRPr lang="en-US" sz="3200" dirty="0"/>
          </a:p>
        </p:txBody>
      </p:sp>
      <p:pic>
        <p:nvPicPr>
          <p:cNvPr id="8194" name="Picture 2" descr="C:\Documents and Settings\Owner\My Documents\Creative Rail Solutions\Proposals\WATCO Grand Elk Brg Insp\Photos of Bridges Day 3 Plainwell Kalamazoo\Grand Elk 100109 FB 54.20 afternoon 044 (5).jpg"/>
          <p:cNvPicPr>
            <a:picLocks noGrp="1" noChangeAspect="1" noChangeArrowheads="1"/>
          </p:cNvPicPr>
          <p:nvPr>
            <p:ph idx="1"/>
          </p:nvPr>
        </p:nvPicPr>
        <p:blipFill>
          <a:blip r:embed="rId2" cstate="print"/>
          <a:srcRect/>
          <a:stretch>
            <a:fillRect/>
          </a:stretch>
        </p:blipFill>
        <p:spPr bwMode="auto">
          <a:xfrm>
            <a:off x="1600200" y="1295400"/>
            <a:ext cx="6034617" cy="452596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Looks solid at first but upon review it may be soft.  </a:t>
            </a:r>
            <a:endParaRPr lang="en-US" dirty="0"/>
          </a:p>
        </p:txBody>
      </p:sp>
      <p:pic>
        <p:nvPicPr>
          <p:cNvPr id="9218" name="Picture 2" descr="C:\Documents and Settings\Owner\My Documents\Creative Rail Solutions\Proposals\WATCO Grand Elk Brg Insp\Photos of Bridges Day 3 Plainwell Kalamazoo\Grand Elk 100109 FB 54.20 afternoon 044 (6).jpg"/>
          <p:cNvPicPr>
            <a:picLocks noGrp="1" noChangeAspect="1" noChangeArrowheads="1"/>
          </p:cNvPicPr>
          <p:nvPr>
            <p:ph idx="1"/>
          </p:nvPr>
        </p:nvPicPr>
        <p:blipFill>
          <a:blip r:embed="rId2" cstate="print"/>
          <a:srcRect/>
          <a:stretch>
            <a:fillRect/>
          </a:stretch>
        </p:blipFill>
        <p:spPr bwMode="auto">
          <a:xfrm>
            <a:off x="1600200" y="1371600"/>
            <a:ext cx="6034617" cy="452596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appears at first glance to be </a:t>
            </a:r>
            <a:r>
              <a:rPr lang="en-US" dirty="0" smtClean="0"/>
              <a:t>solid enough </a:t>
            </a:r>
            <a:r>
              <a:rPr lang="en-US" dirty="0" smtClean="0"/>
              <a:t>for timetable speed……….</a:t>
            </a:r>
            <a:endParaRPr lang="en-US" dirty="0"/>
          </a:p>
        </p:txBody>
      </p:sp>
      <p:pic>
        <p:nvPicPr>
          <p:cNvPr id="10242" name="Picture 2" descr="C:\Documents and Settings\Owner\My Documents\Creative Rail Solutions\Proposals\WATCO Grand Elk Brg Insp\Photos of bridges Day 2 South end\Grand Elk FB 50.32 093009 Elkhart to Kilgore 052.jpg"/>
          <p:cNvPicPr>
            <a:picLocks noGrp="1" noChangeAspect="1" noChangeArrowheads="1"/>
          </p:cNvPicPr>
          <p:nvPr>
            <p:ph idx="1"/>
          </p:nvPr>
        </p:nvPicPr>
        <p:blipFill>
          <a:blip r:embed="rId2" cstate="print"/>
          <a:srcRect/>
          <a:stretch>
            <a:fillRect/>
          </a:stretch>
        </p:blipFill>
        <p:spPr bwMode="auto">
          <a:xfrm>
            <a:off x="1600200" y="1371600"/>
            <a:ext cx="6034617" cy="452596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…..may contain a few unpleasant surprises.</a:t>
            </a:r>
            <a:endParaRPr lang="en-US" dirty="0"/>
          </a:p>
        </p:txBody>
      </p:sp>
      <p:pic>
        <p:nvPicPr>
          <p:cNvPr id="11266" name="Picture 2" descr="C:\Documents and Settings\Owner\My Documents\Creative Rail Solutions\Proposals\WATCO Grand Elk Brg Insp\Photos of bridges Day 2 South end\Grand Elk FB 50.32 093009 Elkhart to Kilgore 066.jpg"/>
          <p:cNvPicPr>
            <a:picLocks noGrp="1" noChangeAspect="1" noChangeArrowheads="1"/>
          </p:cNvPicPr>
          <p:nvPr>
            <p:ph idx="1"/>
          </p:nvPr>
        </p:nvPicPr>
        <p:blipFill>
          <a:blip r:embed="rId2" cstate="print"/>
          <a:srcRect/>
          <a:stretch>
            <a:fillRect/>
          </a:stretch>
        </p:blipFill>
        <p:spPr bwMode="auto">
          <a:xfrm>
            <a:off x="1600200" y="1371600"/>
            <a:ext cx="6034617" cy="452596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Beauty at first sight………….</a:t>
            </a:r>
            <a:endParaRPr lang="en-US" dirty="0"/>
          </a:p>
        </p:txBody>
      </p:sp>
      <p:pic>
        <p:nvPicPr>
          <p:cNvPr id="12290" name="Picture 2" descr="C:\Documents and Settings\Owner\My Documents\Creative Rail Solutions\Proposals\WATCO Grand Elk Brg Insp\Photos of bridges Day 2 South end\Grand Elk FB 50.59 093009 Elkhart to Kilgore 079.jpg"/>
          <p:cNvPicPr>
            <a:picLocks noGrp="1" noChangeAspect="1" noChangeArrowheads="1"/>
          </p:cNvPicPr>
          <p:nvPr>
            <p:ph idx="1"/>
          </p:nvPr>
        </p:nvPicPr>
        <p:blipFill>
          <a:blip r:embed="rId2" cstate="print"/>
          <a:srcRect/>
          <a:stretch>
            <a:fillRect/>
          </a:stretch>
        </p:blipFill>
        <p:spPr bwMode="auto">
          <a:xfrm>
            <a:off x="1524000" y="1295400"/>
            <a:ext cx="6034617" cy="452596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br>
              <a:rPr lang="en-US" dirty="0" smtClean="0"/>
            </a:br>
            <a:r>
              <a:rPr lang="en-US" b="1" dirty="0" smtClean="0"/>
              <a:t>Railroad Bridge Working Group Report</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a:bodyPr>
          <a:lstStyle/>
          <a:p>
            <a:r>
              <a:rPr lang="en-US" dirty="0" smtClean="0"/>
              <a:t>The Railroad Safety Advisory Committee (RSAC) of the Federal Railroad Administration (FRA) constituted the Railroad Bridge Working Group (RBWG) on February 20, 2008 with the following assignment:  “Report to the Federal Railroad Administrator on the current state of railroad bridge safety management, updating the findings and conclusions of the 1993 Summary Report of the FRA Railroad Bridge Safety Survey, including recommendations for further action.”</a:t>
            </a:r>
          </a:p>
          <a:p>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May be only skin deep!</a:t>
            </a:r>
            <a:endParaRPr lang="en-US" dirty="0"/>
          </a:p>
        </p:txBody>
      </p:sp>
      <p:pic>
        <p:nvPicPr>
          <p:cNvPr id="13314" name="Picture 2" descr="C:\Documents and Settings\Owner\My Documents\Creative Rail Solutions\Proposals\WATCO Grand Elk Brg Insp\Photos of bridges Day 2 South end\Grand Elk FB 50.59 093009 Elkhart to Kilgore 082.jpg"/>
          <p:cNvPicPr>
            <a:picLocks noGrp="1" noChangeAspect="1" noChangeArrowheads="1"/>
          </p:cNvPicPr>
          <p:nvPr>
            <p:ph idx="1"/>
          </p:nvPr>
        </p:nvPicPr>
        <p:blipFill>
          <a:blip r:embed="rId2" cstate="print"/>
          <a:srcRect/>
          <a:stretch>
            <a:fillRect/>
          </a:stretch>
        </p:blipFill>
        <p:spPr bwMode="auto">
          <a:xfrm>
            <a:off x="1524000" y="1295400"/>
            <a:ext cx="6034617" cy="4525963"/>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 </a:t>
            </a:r>
            <a:r>
              <a:rPr lang="en-US" dirty="0" smtClean="0"/>
              <a:t>– steel and concrete!!!</a:t>
            </a:r>
            <a:r>
              <a:rPr lang="en-US" dirty="0" smtClean="0"/>
              <a:t> </a:t>
            </a:r>
            <a:r>
              <a:rPr lang="en-US" dirty="0" smtClean="0"/>
              <a:t>……….</a:t>
            </a:r>
            <a:endParaRPr lang="en-US" dirty="0"/>
          </a:p>
        </p:txBody>
      </p:sp>
      <p:pic>
        <p:nvPicPr>
          <p:cNvPr id="14338" name="Picture 2" descr="C:\Documents and Settings\Owner\My Documents\Creative Rail Solutions\Proposals\WATCO Grand Elk Brg Insp\Photos of bridges Day 2 South end\Grand Elk Pigeon Rv KH 18.1 093009 Elkhart to Kilgore 025.jpg"/>
          <p:cNvPicPr>
            <a:picLocks noGrp="1" noChangeAspect="1" noChangeArrowheads="1"/>
          </p:cNvPicPr>
          <p:nvPr>
            <p:ph idx="1"/>
          </p:nvPr>
        </p:nvPicPr>
        <p:blipFill>
          <a:blip r:embed="rId2" cstate="print"/>
          <a:srcRect/>
          <a:stretch>
            <a:fillRect/>
          </a:stretch>
        </p:blipFill>
        <p:spPr bwMode="auto">
          <a:xfrm>
            <a:off x="1828800" y="1295400"/>
            <a:ext cx="5486400" cy="452596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..….but </a:t>
            </a:r>
            <a:r>
              <a:rPr lang="en-US" dirty="0" smtClean="0"/>
              <a:t>keep on looking….. </a:t>
            </a:r>
            <a:endParaRPr lang="en-US" dirty="0"/>
          </a:p>
        </p:txBody>
      </p:sp>
      <p:pic>
        <p:nvPicPr>
          <p:cNvPr id="15362" name="Picture 2" descr="C:\Documents and Settings\Owner\My Documents\Creative Rail Solutions\Proposals\WATCO Grand Elk Brg Insp\Photos of bridges Day 2 South end\Grand Elk Pigeon Rv KH 18.1 093009 Elkhart to Kilgore 018.jpg"/>
          <p:cNvPicPr>
            <a:picLocks noGrp="1" noChangeAspect="1" noChangeArrowheads="1"/>
          </p:cNvPicPr>
          <p:nvPr>
            <p:ph idx="1"/>
          </p:nvPr>
        </p:nvPicPr>
        <p:blipFill>
          <a:blip r:embed="rId2" cstate="print"/>
          <a:srcRect/>
          <a:stretch>
            <a:fillRect/>
          </a:stretch>
        </p:blipFill>
        <p:spPr bwMode="auto">
          <a:xfrm>
            <a:off x="1600200" y="1295400"/>
            <a:ext cx="6034617" cy="4525963"/>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looking…….</a:t>
            </a:r>
            <a:endParaRPr lang="en-US" dirty="0"/>
          </a:p>
        </p:txBody>
      </p:sp>
      <p:pic>
        <p:nvPicPr>
          <p:cNvPr id="16386" name="Picture 2" descr="C:\Documents and Settings\Owner\My Documents\Creative Rail Solutions\Proposals\WATCO Grand Elk Brg Insp\Photos of bridges Day 2 South end\Grand Elk Pigeon Rv KH 18.1 093009 Elkhart to Kilgore 021.jpg"/>
          <p:cNvPicPr>
            <a:picLocks noGrp="1" noChangeAspect="1" noChangeArrowheads="1"/>
          </p:cNvPicPr>
          <p:nvPr>
            <p:ph idx="1"/>
          </p:nvPr>
        </p:nvPicPr>
        <p:blipFill>
          <a:blip r:embed="rId2" cstate="print"/>
          <a:srcRect/>
          <a:stretch>
            <a:fillRect/>
          </a:stretch>
        </p:blipFill>
        <p:spPr bwMode="auto">
          <a:xfrm>
            <a:off x="1524000" y="1295400"/>
            <a:ext cx="6034617" cy="452596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looking.</a:t>
            </a:r>
            <a:endParaRPr lang="en-US" dirty="0"/>
          </a:p>
        </p:txBody>
      </p:sp>
      <p:pic>
        <p:nvPicPr>
          <p:cNvPr id="17410" name="Picture 2" descr="C:\Documents and Settings\Owner\My Documents\Creative Rail Solutions\Proposals\WATCO Grand Elk Brg Insp\Photos of bridges Day 2 South end\Grand Elk Pigeon Rv KH 18.1 093009 Elkhart to Kilgore 024.jpg"/>
          <p:cNvPicPr>
            <a:picLocks noGrp="1" noChangeAspect="1" noChangeArrowheads="1"/>
          </p:cNvPicPr>
          <p:nvPr>
            <p:ph idx="1"/>
          </p:nvPr>
        </p:nvPicPr>
        <p:blipFill>
          <a:blip r:embed="rId2" cstate="print"/>
          <a:srcRect/>
          <a:stretch>
            <a:fillRect/>
          </a:stretch>
        </p:blipFill>
        <p:spPr bwMode="auto">
          <a:xfrm>
            <a:off x="1600200" y="1295400"/>
            <a:ext cx="6034617" cy="452596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“Bad company corrupts……..</a:t>
            </a:r>
            <a:endParaRPr lang="en-US" dirty="0"/>
          </a:p>
        </p:txBody>
      </p:sp>
      <p:pic>
        <p:nvPicPr>
          <p:cNvPr id="18434" name="Picture 2" descr="C:\Documents and Settings\Owner\My Documents\Creative Rail Solutions\Proposals\WATCO Grand Elk Brg Insp\Photos of bridges Day 2 South end\Grand Elk Pigeon Rv KH 18.1 093009 Elkhart to Kilgore 026.jpg"/>
          <p:cNvPicPr>
            <a:picLocks noGrp="1" noChangeAspect="1" noChangeArrowheads="1"/>
          </p:cNvPicPr>
          <p:nvPr>
            <p:ph idx="1"/>
          </p:nvPr>
        </p:nvPicPr>
        <p:blipFill>
          <a:blip r:embed="rId2" cstate="print"/>
          <a:srcRect/>
          <a:stretch>
            <a:fillRect/>
          </a:stretch>
        </p:blipFill>
        <p:spPr bwMode="auto">
          <a:xfrm>
            <a:off x="1600200" y="1295400"/>
            <a:ext cx="6034617" cy="452596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……good character.”  </a:t>
            </a:r>
            <a:r>
              <a:rPr lang="en-US" sz="2200" dirty="0" smtClean="0"/>
              <a:t>I Corinthians 15:33</a:t>
            </a:r>
            <a:endParaRPr lang="en-US" dirty="0"/>
          </a:p>
        </p:txBody>
      </p:sp>
      <p:pic>
        <p:nvPicPr>
          <p:cNvPr id="19458" name="Picture 2" descr="C:\Documents and Settings\Owner\My Documents\Creative Rail Solutions\Proposals\WATCO Grand Elk Brg Insp\Photos of bridges Day 2 South end\Grand Elk Pigeon Rv KH 18.1 093009 Elkhart to Kilgore 029.jpg"/>
          <p:cNvPicPr>
            <a:picLocks noGrp="1" noChangeAspect="1" noChangeArrowheads="1"/>
          </p:cNvPicPr>
          <p:nvPr>
            <p:ph idx="1"/>
          </p:nvPr>
        </p:nvPicPr>
        <p:blipFill>
          <a:blip r:embed="rId2" cstate="print"/>
          <a:srcRect/>
          <a:stretch>
            <a:fillRect/>
          </a:stretch>
        </p:blipFill>
        <p:spPr bwMode="auto">
          <a:xfrm>
            <a:off x="1524000" y="1371600"/>
            <a:ext cx="6034617" cy="452596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Build your </a:t>
            </a:r>
            <a:r>
              <a:rPr lang="en-US" dirty="0" smtClean="0"/>
              <a:t>life and your bridges </a:t>
            </a:r>
            <a:r>
              <a:rPr lang="en-US" dirty="0" smtClean="0"/>
              <a:t>upon a solid foundation…..</a:t>
            </a:r>
            <a:endParaRPr lang="en-US" dirty="0"/>
          </a:p>
        </p:txBody>
      </p:sp>
      <p:pic>
        <p:nvPicPr>
          <p:cNvPr id="20482" name="Picture 2" descr="C:\Documents and Settings\Owner\My Documents\Creative Rail Solutions\Proposals\WATCO Grand Elk Brg Insp\Photos of bridges Day 2 South end\Grand Elk St Joe Rv FB 29.08 093009 Elkhart to Kilgore 038.jpg"/>
          <p:cNvPicPr>
            <a:picLocks noGrp="1" noChangeAspect="1" noChangeArrowheads="1"/>
          </p:cNvPicPr>
          <p:nvPr>
            <p:ph idx="1"/>
          </p:nvPr>
        </p:nvPicPr>
        <p:blipFill>
          <a:blip r:embed="rId2" cstate="print"/>
          <a:srcRect/>
          <a:stretch>
            <a:fillRect/>
          </a:stretch>
        </p:blipFill>
        <p:spPr bwMode="auto">
          <a:xfrm>
            <a:off x="1524000" y="1371600"/>
            <a:ext cx="6034617" cy="452596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on the sand…………..</a:t>
            </a:r>
            <a:endParaRPr lang="en-US" dirty="0"/>
          </a:p>
        </p:txBody>
      </p:sp>
      <p:pic>
        <p:nvPicPr>
          <p:cNvPr id="21506" name="Picture 2" descr="C:\Documents and Settings\Owner\My Documents\Creative Rail Solutions\Proposals\WATCO Grand Elk Brg Insp\Photos of bridges Day 2 South end\Grand Elk Pine Crk 3.91  093009 Elkhart to Kilgore 009.jpg"/>
          <p:cNvPicPr>
            <a:picLocks noGrp="1" noChangeAspect="1" noChangeArrowheads="1"/>
          </p:cNvPicPr>
          <p:nvPr>
            <p:ph idx="1"/>
          </p:nvPr>
        </p:nvPicPr>
        <p:blipFill>
          <a:blip r:embed="rId2" cstate="print"/>
          <a:srcRect/>
          <a:stretch>
            <a:fillRect/>
          </a:stretch>
        </p:blipFill>
        <p:spPr bwMode="auto">
          <a:xfrm>
            <a:off x="1600200" y="1295400"/>
            <a:ext cx="6034617" cy="452596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Trust …….</a:t>
            </a:r>
            <a:endParaRPr lang="en-US" dirty="0"/>
          </a:p>
        </p:txBody>
      </p:sp>
      <p:pic>
        <p:nvPicPr>
          <p:cNvPr id="22530" name="Picture 2" descr="C:\Documents and Settings\Owner\My Documents\Creative Rail Solutions\Proposals\WATCO Grand Elk Brg Insp\Photos of bridges Day 2 South end\Grand Elk St Joe Rv FB 29.08 093009 Elkhart to Kilgore 042.jpg"/>
          <p:cNvPicPr>
            <a:picLocks noGrp="1" noChangeAspect="1" noChangeArrowheads="1"/>
          </p:cNvPicPr>
          <p:nvPr>
            <p:ph idx="1"/>
          </p:nvPr>
        </p:nvPicPr>
        <p:blipFill>
          <a:blip r:embed="rId2" cstate="print"/>
          <a:srcRect/>
          <a:stretch>
            <a:fillRect/>
          </a:stretch>
        </p:blipFill>
        <p:spPr bwMode="auto">
          <a:xfrm>
            <a:off x="1600200" y="1295400"/>
            <a:ext cx="6034617" cy="452596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2008 Bridge Count for US Railroads</a:t>
            </a:r>
            <a:r>
              <a:rPr lang="en-US" dirty="0" smtClean="0"/>
              <a:t/>
            </a:r>
            <a:br>
              <a:rPr lang="en-US" dirty="0" smtClean="0"/>
            </a:br>
            <a:endParaRPr lang="en-US" dirty="0"/>
          </a:p>
        </p:txBody>
      </p:sp>
      <p:graphicFrame>
        <p:nvGraphicFramePr>
          <p:cNvPr id="4" name="Content Placeholder 3"/>
          <p:cNvGraphicFramePr>
            <a:graphicFrameLocks noGrp="1"/>
          </p:cNvGraphicFramePr>
          <p:nvPr>
            <p:ph idx="1"/>
          </p:nvPr>
        </p:nvGraphicFramePr>
        <p:xfrm>
          <a:off x="304800" y="1524001"/>
          <a:ext cx="8534400" cy="4404650"/>
        </p:xfrm>
        <a:graphic>
          <a:graphicData uri="http://schemas.openxmlformats.org/drawingml/2006/table">
            <a:tbl>
              <a:tblPr firstRow="1" bandRow="1">
                <a:tableStyleId>{5C22544A-7EE6-4342-B048-85BDC9FD1C3A}</a:tableStyleId>
              </a:tblPr>
              <a:tblGrid>
                <a:gridCol w="1422400"/>
                <a:gridCol w="1422400"/>
                <a:gridCol w="1422400"/>
                <a:gridCol w="1422400"/>
                <a:gridCol w="1422400"/>
                <a:gridCol w="1422400"/>
              </a:tblGrid>
              <a:tr h="368866">
                <a:tc gridSpan="6">
                  <a:txBody>
                    <a:bodyPr/>
                    <a:lstStyle/>
                    <a:p>
                      <a:pPr marL="0" marR="0" algn="ctr">
                        <a:spcBef>
                          <a:spcPts val="0"/>
                        </a:spcBef>
                        <a:spcAft>
                          <a:spcPts val="0"/>
                        </a:spcAft>
                      </a:pPr>
                      <a:endParaRPr lang="en-US" sz="1200" dirty="0">
                        <a:latin typeface="Times New Roman"/>
                        <a:ea typeface="Times New Roman"/>
                        <a:cs typeface="Times New Roman"/>
                      </a:endParaRPr>
                    </a:p>
                  </a:txBody>
                  <a:tcPr marL="0" marR="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68866">
                <a:tc rowSpan="2">
                  <a:txBody>
                    <a:bodyPr/>
                    <a:lstStyle/>
                    <a:p>
                      <a:pPr marL="0" marR="0" algn="r">
                        <a:spcBef>
                          <a:spcPts val="0"/>
                        </a:spcBef>
                        <a:spcAft>
                          <a:spcPts val="0"/>
                        </a:spcAft>
                      </a:pPr>
                      <a:endParaRPr lang="en-US" sz="1600" dirty="0">
                        <a:latin typeface="Arial"/>
                        <a:ea typeface="Times New Roman"/>
                        <a:cs typeface="Times New Roman"/>
                      </a:endParaRPr>
                    </a:p>
                    <a:p>
                      <a:pPr marL="0" marR="0" algn="ctr">
                        <a:spcBef>
                          <a:spcPts val="0"/>
                        </a:spcBef>
                        <a:spcAft>
                          <a:spcPts val="0"/>
                        </a:spcAft>
                      </a:pPr>
                      <a:r>
                        <a:rPr lang="en-US" sz="1600" b="1" dirty="0">
                          <a:latin typeface="Arial"/>
                          <a:ea typeface="Times New Roman"/>
                          <a:cs typeface="Times New Roman"/>
                        </a:rPr>
                        <a:t>Railroad Classification</a:t>
                      </a:r>
                      <a:endParaRPr lang="en-US" sz="1600" dirty="0">
                        <a:latin typeface="Times New Roman"/>
                        <a:ea typeface="Times New Roman"/>
                        <a:cs typeface="Times New Roman"/>
                      </a:endParaRPr>
                    </a:p>
                  </a:txBody>
                  <a:tcPr marL="0" marR="0"/>
                </a:tc>
                <a:tc rowSpan="2">
                  <a:txBody>
                    <a:bodyPr/>
                    <a:lstStyle/>
                    <a:p>
                      <a:pPr marL="0" marR="0" algn="ctr">
                        <a:spcBef>
                          <a:spcPts val="0"/>
                        </a:spcBef>
                        <a:spcAft>
                          <a:spcPts val="0"/>
                        </a:spcAft>
                      </a:pPr>
                      <a:endParaRPr lang="en-US" sz="1600" dirty="0">
                        <a:latin typeface="Arial"/>
                        <a:ea typeface="Times New Roman"/>
                        <a:cs typeface="Times New Roman"/>
                      </a:endParaRPr>
                    </a:p>
                    <a:p>
                      <a:pPr marL="0" marR="0" algn="ctr">
                        <a:spcBef>
                          <a:spcPts val="0"/>
                        </a:spcBef>
                        <a:spcAft>
                          <a:spcPts val="0"/>
                        </a:spcAft>
                      </a:pPr>
                      <a:r>
                        <a:rPr lang="en-US" sz="1600" b="1" dirty="0">
                          <a:latin typeface="Arial"/>
                          <a:ea typeface="Times New Roman"/>
                          <a:cs typeface="Times New Roman"/>
                        </a:rPr>
                        <a:t>Number of Bridges</a:t>
                      </a:r>
                      <a:endParaRPr lang="en-US" sz="1600" dirty="0">
                        <a:latin typeface="Times New Roman"/>
                        <a:ea typeface="Times New Roman"/>
                        <a:cs typeface="Times New Roman"/>
                      </a:endParaRPr>
                    </a:p>
                  </a:txBody>
                  <a:tcPr marL="0" marR="0"/>
                </a:tc>
                <a:tc gridSpan="4">
                  <a:txBody>
                    <a:bodyPr/>
                    <a:lstStyle/>
                    <a:p>
                      <a:pPr marL="0" marR="0" algn="ctr">
                        <a:spcBef>
                          <a:spcPts val="0"/>
                        </a:spcBef>
                        <a:spcAft>
                          <a:spcPts val="0"/>
                        </a:spcAft>
                      </a:pPr>
                      <a:r>
                        <a:rPr lang="en-US" sz="1600" b="1" dirty="0">
                          <a:latin typeface="Arial"/>
                          <a:ea typeface="Times New Roman"/>
                          <a:cs typeface="Times New Roman"/>
                        </a:rPr>
                        <a:t>Miles of Bridges</a:t>
                      </a:r>
                      <a:endParaRPr lang="en-US" sz="1600" dirty="0">
                        <a:latin typeface="Times New Roman"/>
                        <a:ea typeface="Times New Roman"/>
                        <a:cs typeface="Times New Roman"/>
                      </a:endParaRPr>
                    </a:p>
                  </a:txBody>
                  <a:tcPr marL="0" marR="0"/>
                </a:tc>
                <a:tc hMerge="1">
                  <a:txBody>
                    <a:bodyPr/>
                    <a:lstStyle/>
                    <a:p>
                      <a:endParaRPr lang="en-US"/>
                    </a:p>
                  </a:txBody>
                  <a:tcPr/>
                </a:tc>
                <a:tc hMerge="1">
                  <a:txBody>
                    <a:bodyPr/>
                    <a:lstStyle/>
                    <a:p>
                      <a:endParaRPr lang="en-US"/>
                    </a:p>
                  </a:txBody>
                  <a:tcPr/>
                </a:tc>
                <a:tc hMerge="1">
                  <a:txBody>
                    <a:bodyPr/>
                    <a:lstStyle/>
                    <a:p>
                      <a:endParaRPr lang="en-US"/>
                    </a:p>
                  </a:txBody>
                  <a:tcPr/>
                </a:tc>
              </a:tr>
              <a:tr h="434406">
                <a:tc vMerge="1">
                  <a:txBody>
                    <a:bodyPr/>
                    <a:lstStyle/>
                    <a:p>
                      <a:endParaRPr lang="en-US"/>
                    </a:p>
                  </a:txBody>
                  <a:tcPr/>
                </a:tc>
                <a:tc vMerge="1">
                  <a:txBody>
                    <a:bodyPr/>
                    <a:lstStyle/>
                    <a:p>
                      <a:endParaRPr lang="en-US"/>
                    </a:p>
                  </a:txBody>
                  <a:tcPr/>
                </a:tc>
                <a:tc>
                  <a:txBody>
                    <a:bodyPr/>
                    <a:lstStyle/>
                    <a:p>
                      <a:pPr marL="0" marR="0" algn="r">
                        <a:spcBef>
                          <a:spcPts val="0"/>
                        </a:spcBef>
                        <a:spcAft>
                          <a:spcPts val="0"/>
                        </a:spcAft>
                      </a:pPr>
                      <a:r>
                        <a:rPr lang="en-US" sz="1600" b="1" dirty="0">
                          <a:latin typeface="Arial"/>
                          <a:ea typeface="Times New Roman"/>
                          <a:cs typeface="Times New Roman"/>
                        </a:rPr>
                        <a:t>Metal</a:t>
                      </a:r>
                      <a:endParaRPr lang="en-US" sz="1600" dirty="0">
                        <a:latin typeface="Times New Roman"/>
                        <a:ea typeface="Times New Roman"/>
                        <a:cs typeface="Times New Roman"/>
                      </a:endParaRPr>
                    </a:p>
                  </a:txBody>
                  <a:tcPr marL="45720" marR="45720" marT="0"/>
                </a:tc>
                <a:tc>
                  <a:txBody>
                    <a:bodyPr/>
                    <a:lstStyle/>
                    <a:p>
                      <a:pPr marL="0" marR="0" algn="r">
                        <a:spcBef>
                          <a:spcPts val="0"/>
                        </a:spcBef>
                        <a:spcAft>
                          <a:spcPts val="0"/>
                        </a:spcAft>
                      </a:pPr>
                      <a:r>
                        <a:rPr lang="en-US" sz="1600" b="1" dirty="0">
                          <a:latin typeface="Arial"/>
                          <a:ea typeface="Times New Roman"/>
                          <a:cs typeface="Times New Roman"/>
                        </a:rPr>
                        <a:t>Masonry</a:t>
                      </a:r>
                      <a:endParaRPr lang="en-US" sz="1600" dirty="0">
                        <a:latin typeface="Times New Roman"/>
                        <a:ea typeface="Times New Roman"/>
                        <a:cs typeface="Times New Roman"/>
                      </a:endParaRPr>
                    </a:p>
                  </a:txBody>
                  <a:tcPr marL="45720" marR="45720" marT="0"/>
                </a:tc>
                <a:tc>
                  <a:txBody>
                    <a:bodyPr/>
                    <a:lstStyle/>
                    <a:p>
                      <a:pPr marL="0" marR="0" algn="r">
                        <a:spcBef>
                          <a:spcPts val="0"/>
                        </a:spcBef>
                        <a:spcAft>
                          <a:spcPts val="0"/>
                        </a:spcAft>
                      </a:pPr>
                      <a:r>
                        <a:rPr lang="en-US" sz="1600" b="1" dirty="0">
                          <a:latin typeface="Arial"/>
                          <a:ea typeface="Times New Roman"/>
                          <a:cs typeface="Times New Roman"/>
                        </a:rPr>
                        <a:t>Timber</a:t>
                      </a:r>
                      <a:endParaRPr lang="en-US" sz="1600" dirty="0">
                        <a:latin typeface="Times New Roman"/>
                        <a:ea typeface="Times New Roman"/>
                        <a:cs typeface="Times New Roman"/>
                      </a:endParaRPr>
                    </a:p>
                  </a:txBody>
                  <a:tcPr marL="45720" marR="45720" marT="0"/>
                </a:tc>
                <a:tc>
                  <a:txBody>
                    <a:bodyPr/>
                    <a:lstStyle/>
                    <a:p>
                      <a:pPr marL="0" marR="0" algn="r">
                        <a:spcBef>
                          <a:spcPts val="0"/>
                        </a:spcBef>
                        <a:spcAft>
                          <a:spcPts val="0"/>
                        </a:spcAft>
                      </a:pPr>
                      <a:r>
                        <a:rPr lang="en-US" sz="1600" b="1" dirty="0">
                          <a:latin typeface="Arial"/>
                          <a:ea typeface="Times New Roman"/>
                          <a:cs typeface="Times New Roman"/>
                        </a:rPr>
                        <a:t>Total</a:t>
                      </a:r>
                      <a:endParaRPr lang="en-US" sz="1600" dirty="0">
                        <a:latin typeface="Times New Roman"/>
                        <a:ea typeface="Times New Roman"/>
                        <a:cs typeface="Times New Roman"/>
                      </a:endParaRPr>
                    </a:p>
                  </a:txBody>
                  <a:tcPr marL="45720" marR="45720" marT="0"/>
                </a:tc>
              </a:tr>
              <a:tr h="565266">
                <a:tc>
                  <a:txBody>
                    <a:bodyPr/>
                    <a:lstStyle/>
                    <a:p>
                      <a:pPr marL="0" marR="0" algn="r">
                        <a:spcBef>
                          <a:spcPts val="0"/>
                        </a:spcBef>
                        <a:spcAft>
                          <a:spcPts val="0"/>
                        </a:spcAft>
                      </a:pPr>
                      <a:r>
                        <a:rPr lang="en-US" sz="1600" b="1" dirty="0">
                          <a:latin typeface="Arial"/>
                          <a:ea typeface="Times New Roman"/>
                          <a:cs typeface="Times New Roman"/>
                        </a:rPr>
                        <a:t>Class 1 Freight</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60,688</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792.26</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368.92</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278.02</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1,439.20</a:t>
                      </a:r>
                      <a:endParaRPr lang="en-US" sz="1600" dirty="0">
                        <a:latin typeface="Times New Roman"/>
                        <a:ea typeface="Times New Roman"/>
                        <a:cs typeface="Times New Roman"/>
                      </a:endParaRPr>
                    </a:p>
                  </a:txBody>
                  <a:tcPr marL="45720" marR="45720"/>
                </a:tc>
              </a:tr>
              <a:tr h="368866">
                <a:tc>
                  <a:txBody>
                    <a:bodyPr/>
                    <a:lstStyle/>
                    <a:p>
                      <a:pPr marL="0" marR="0" algn="r">
                        <a:spcBef>
                          <a:spcPts val="0"/>
                        </a:spcBef>
                        <a:spcAft>
                          <a:spcPts val="0"/>
                        </a:spcAft>
                      </a:pPr>
                      <a:r>
                        <a:rPr lang="en-US" sz="1600" b="1" dirty="0">
                          <a:latin typeface="Arial"/>
                          <a:ea typeface="Times New Roman"/>
                          <a:cs typeface="Times New Roman"/>
                        </a:rPr>
                        <a:t>Passenger</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2,129</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36.16</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17.74</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0.24</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54.14</a:t>
                      </a:r>
                      <a:endParaRPr lang="en-US" sz="1600" dirty="0">
                        <a:latin typeface="Times New Roman"/>
                        <a:ea typeface="Times New Roman"/>
                        <a:cs typeface="Times New Roman"/>
                      </a:endParaRPr>
                    </a:p>
                  </a:txBody>
                  <a:tcPr marL="45720" marR="45720"/>
                </a:tc>
              </a:tr>
              <a:tr h="565266">
                <a:tc>
                  <a:txBody>
                    <a:bodyPr/>
                    <a:lstStyle/>
                    <a:p>
                      <a:pPr marL="0" marR="0" algn="r">
                        <a:spcBef>
                          <a:spcPts val="0"/>
                        </a:spcBef>
                        <a:spcAft>
                          <a:spcPts val="0"/>
                        </a:spcAft>
                      </a:pPr>
                      <a:r>
                        <a:rPr lang="en-US" sz="1600" b="1" dirty="0">
                          <a:latin typeface="Arial"/>
                          <a:ea typeface="Times New Roman"/>
                          <a:cs typeface="Times New Roman"/>
                        </a:rPr>
                        <a:t>Short Line &amp; Regional</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14,033</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106.64</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20.24</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140.01</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266.88</a:t>
                      </a:r>
                      <a:endParaRPr lang="en-US" sz="1600" dirty="0">
                        <a:latin typeface="Times New Roman"/>
                        <a:ea typeface="Times New Roman"/>
                        <a:cs typeface="Times New Roman"/>
                      </a:endParaRPr>
                    </a:p>
                  </a:txBody>
                  <a:tcPr marL="45720" marR="45720"/>
                </a:tc>
              </a:tr>
              <a:tr h="565266">
                <a:tc>
                  <a:txBody>
                    <a:bodyPr/>
                    <a:lstStyle/>
                    <a:p>
                      <a:pPr marL="0" marR="0" algn="r">
                        <a:spcBef>
                          <a:spcPts val="0"/>
                        </a:spcBef>
                        <a:spcAft>
                          <a:spcPts val="0"/>
                        </a:spcAft>
                      </a:pPr>
                      <a:r>
                        <a:rPr lang="en-US" sz="1600" b="1" dirty="0">
                          <a:latin typeface="Arial"/>
                          <a:ea typeface="Times New Roman"/>
                          <a:cs typeface="Times New Roman"/>
                        </a:rPr>
                        <a:t>GRAND TOTAL</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76,850</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935.05</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406.90</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418.27</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1,760.22</a:t>
                      </a:r>
                      <a:endParaRPr lang="en-US" sz="1600" dirty="0">
                        <a:latin typeface="Times New Roman"/>
                        <a:ea typeface="Times New Roman"/>
                        <a:cs typeface="Times New Roman"/>
                      </a:endParaRPr>
                    </a:p>
                  </a:txBody>
                  <a:tcPr marL="45720" marR="45720"/>
                </a:tc>
              </a:tr>
              <a:tr h="368866">
                <a:tc>
                  <a:txBody>
                    <a:bodyPr/>
                    <a:lstStyle/>
                    <a:p>
                      <a:pPr marL="0" marR="0" algn="r">
                        <a:spcBef>
                          <a:spcPts val="0"/>
                        </a:spcBef>
                        <a:spcAft>
                          <a:spcPts val="0"/>
                        </a:spcAft>
                      </a:pPr>
                      <a:endParaRPr lang="en-US" sz="1600" dirty="0">
                        <a:latin typeface="Arial"/>
                        <a:ea typeface="Times New Roman"/>
                        <a:cs typeface="Times New Roman"/>
                      </a:endParaRPr>
                    </a:p>
                  </a:txBody>
                  <a:tcPr marL="45720" marR="45720"/>
                </a:tc>
                <a:tc>
                  <a:txBody>
                    <a:bodyPr/>
                    <a:lstStyle/>
                    <a:p>
                      <a:pPr marL="0" marR="0" algn="r">
                        <a:spcBef>
                          <a:spcPts val="0"/>
                        </a:spcBef>
                        <a:spcAft>
                          <a:spcPts val="0"/>
                        </a:spcAft>
                      </a:pPr>
                      <a:endParaRPr lang="en-US" sz="1600" dirty="0">
                        <a:latin typeface="Arial"/>
                        <a:ea typeface="Times New Roman"/>
                        <a:cs typeface="Times New Roman"/>
                      </a:endParaRPr>
                    </a:p>
                  </a:txBody>
                  <a:tcPr marL="45720" marR="45720"/>
                </a:tc>
                <a:tc>
                  <a:txBody>
                    <a:bodyPr/>
                    <a:lstStyle/>
                    <a:p>
                      <a:pPr marL="0" marR="0" algn="r">
                        <a:spcBef>
                          <a:spcPts val="0"/>
                        </a:spcBef>
                        <a:spcAft>
                          <a:spcPts val="0"/>
                        </a:spcAft>
                      </a:pPr>
                      <a:endParaRPr lang="en-US" sz="1600" dirty="0">
                        <a:latin typeface="Arial"/>
                        <a:ea typeface="Times New Roman"/>
                        <a:cs typeface="Times New Roman"/>
                      </a:endParaRPr>
                    </a:p>
                  </a:txBody>
                  <a:tcPr marL="45720" marR="45720"/>
                </a:tc>
                <a:tc>
                  <a:txBody>
                    <a:bodyPr/>
                    <a:lstStyle/>
                    <a:p>
                      <a:pPr marL="0" marR="0" algn="r">
                        <a:spcBef>
                          <a:spcPts val="0"/>
                        </a:spcBef>
                        <a:spcAft>
                          <a:spcPts val="0"/>
                        </a:spcAft>
                      </a:pPr>
                      <a:endParaRPr lang="en-US" sz="1600" dirty="0">
                        <a:latin typeface="Arial"/>
                        <a:ea typeface="Times New Roman"/>
                        <a:cs typeface="Times New Roman"/>
                      </a:endParaRPr>
                    </a:p>
                  </a:txBody>
                  <a:tcPr marL="45720" marR="45720"/>
                </a:tc>
                <a:tc>
                  <a:txBody>
                    <a:bodyPr/>
                    <a:lstStyle/>
                    <a:p>
                      <a:pPr marL="0" marR="0" algn="r">
                        <a:spcBef>
                          <a:spcPts val="0"/>
                        </a:spcBef>
                        <a:spcAft>
                          <a:spcPts val="0"/>
                        </a:spcAft>
                      </a:pPr>
                      <a:endParaRPr lang="en-US" sz="1600" dirty="0">
                        <a:latin typeface="Arial"/>
                        <a:ea typeface="Times New Roman"/>
                        <a:cs typeface="Times New Roman"/>
                      </a:endParaRPr>
                    </a:p>
                  </a:txBody>
                  <a:tcPr marL="45720" marR="45720"/>
                </a:tc>
                <a:tc>
                  <a:txBody>
                    <a:bodyPr/>
                    <a:lstStyle/>
                    <a:p>
                      <a:pPr marL="0" marR="0" algn="r">
                        <a:spcBef>
                          <a:spcPts val="0"/>
                        </a:spcBef>
                        <a:spcAft>
                          <a:spcPts val="0"/>
                        </a:spcAft>
                      </a:pPr>
                      <a:endParaRPr lang="en-US" sz="1600" dirty="0">
                        <a:latin typeface="Arial"/>
                        <a:ea typeface="Times New Roman"/>
                        <a:cs typeface="Times New Roman"/>
                      </a:endParaRPr>
                    </a:p>
                  </a:txBody>
                  <a:tcPr marL="45720" marR="45720"/>
                </a:tc>
              </a:tr>
              <a:tr h="368866">
                <a:tc>
                  <a:txBody>
                    <a:bodyPr/>
                    <a:lstStyle/>
                    <a:p>
                      <a:pPr marL="0" marR="0" algn="r">
                        <a:spcBef>
                          <a:spcPts val="0"/>
                        </a:spcBef>
                        <a:spcAft>
                          <a:spcPts val="0"/>
                        </a:spcAft>
                      </a:pPr>
                      <a:r>
                        <a:rPr lang="en-US" sz="1600" b="1" dirty="0">
                          <a:latin typeface="Arial"/>
                          <a:ea typeface="Times New Roman"/>
                          <a:cs typeface="Times New Roman"/>
                        </a:rPr>
                        <a:t>1993 Percent</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endParaRPr lang="en-US" sz="1600" dirty="0">
                        <a:latin typeface="Arial"/>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47%</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17%</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36%</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endParaRPr lang="en-US" sz="1600" dirty="0">
                        <a:latin typeface="Arial"/>
                        <a:ea typeface="Times New Roman"/>
                        <a:cs typeface="Times New Roman"/>
                      </a:endParaRPr>
                    </a:p>
                  </a:txBody>
                  <a:tcPr marL="45720" marR="45720"/>
                </a:tc>
              </a:tr>
              <a:tr h="368866">
                <a:tc>
                  <a:txBody>
                    <a:bodyPr/>
                    <a:lstStyle/>
                    <a:p>
                      <a:pPr marL="0" marR="0" algn="r">
                        <a:spcBef>
                          <a:spcPts val="0"/>
                        </a:spcBef>
                        <a:spcAft>
                          <a:spcPts val="0"/>
                        </a:spcAft>
                      </a:pPr>
                      <a:r>
                        <a:rPr lang="en-US" sz="1600" b="1" dirty="0">
                          <a:latin typeface="Arial"/>
                          <a:ea typeface="Times New Roman"/>
                          <a:cs typeface="Times New Roman"/>
                        </a:rPr>
                        <a:t>2008 Percent</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endParaRPr lang="en-US" sz="1600" dirty="0">
                        <a:latin typeface="Arial"/>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53%</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23%</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dirty="0">
                          <a:latin typeface="Arial"/>
                          <a:ea typeface="Times New Roman"/>
                          <a:cs typeface="Times New Roman"/>
                        </a:rPr>
                        <a:t>24%</a:t>
                      </a:r>
                      <a:endParaRPr lang="en-US" sz="1600" dirty="0">
                        <a:latin typeface="Times New Roman"/>
                        <a:ea typeface="Times New Roman"/>
                        <a:cs typeface="Times New Roman"/>
                      </a:endParaRPr>
                    </a:p>
                  </a:txBody>
                  <a:tcPr marL="45720" marR="45720"/>
                </a:tc>
                <a:tc>
                  <a:txBody>
                    <a:bodyPr/>
                    <a:lstStyle/>
                    <a:p>
                      <a:pPr marL="0" marR="0" algn="r">
                        <a:spcBef>
                          <a:spcPts val="0"/>
                        </a:spcBef>
                        <a:spcAft>
                          <a:spcPts val="0"/>
                        </a:spcAft>
                      </a:pPr>
                      <a:endParaRPr lang="en-US" sz="1600" dirty="0">
                        <a:latin typeface="Arial"/>
                        <a:ea typeface="Times New Roman"/>
                        <a:cs typeface="Times New Roman"/>
                      </a:endParaRPr>
                    </a:p>
                  </a:txBody>
                  <a:tcPr marL="45720" marR="45720"/>
                </a:tc>
              </a:tr>
            </a:tbl>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…….but Verify. </a:t>
            </a:r>
            <a:r>
              <a:rPr lang="en-US" sz="2000" dirty="0" smtClean="0"/>
              <a:t>President Ronald Reagan</a:t>
            </a:r>
            <a:endParaRPr lang="en-US" sz="2000" dirty="0"/>
          </a:p>
        </p:txBody>
      </p:sp>
      <p:pic>
        <p:nvPicPr>
          <p:cNvPr id="23554" name="Picture 2" descr="C:\Documents and Settings\Owner\My Documents\Creative Rail Solutions\Proposals\WATCO Grand Elk Brg Insp\Photos of bridges Day 2 South end\Grand Elk St Joe Rv FB 29.08 093009 Elkhart to Kilgore 044.jpg"/>
          <p:cNvPicPr>
            <a:picLocks noGrp="1" noChangeAspect="1" noChangeArrowheads="1"/>
          </p:cNvPicPr>
          <p:nvPr>
            <p:ph idx="1"/>
          </p:nvPr>
        </p:nvPicPr>
        <p:blipFill>
          <a:blip r:embed="rId2" cstate="print"/>
          <a:srcRect/>
          <a:stretch>
            <a:fillRect/>
          </a:stretch>
        </p:blipFill>
        <p:spPr bwMode="auto">
          <a:xfrm>
            <a:off x="1600200" y="1295400"/>
            <a:ext cx="6034617" cy="452596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t>
            </a:r>
            <a:br>
              <a:rPr lang="en-US" dirty="0" smtClean="0"/>
            </a:br>
            <a:r>
              <a:rPr lang="en-US" dirty="0" smtClean="0"/>
              <a:t>Food is essential to life, therefore make it good.”  </a:t>
            </a:r>
            <a:r>
              <a:rPr lang="en-US" sz="2200" dirty="0" smtClean="0"/>
              <a:t>Truett Cathy</a:t>
            </a:r>
            <a:r>
              <a:rPr lang="en-US" dirty="0" smtClean="0"/>
              <a:t/>
            </a:r>
            <a:br>
              <a:rPr lang="en-US" dirty="0" smtClean="0"/>
            </a:br>
            <a:endParaRPr lang="en-US" dirty="0"/>
          </a:p>
        </p:txBody>
      </p:sp>
      <p:sp>
        <p:nvSpPr>
          <p:cNvPr id="5" name="Content Placeholder 4"/>
          <p:cNvSpPr>
            <a:spLocks noGrp="1"/>
          </p:cNvSpPr>
          <p:nvPr>
            <p:ph idx="1"/>
          </p:nvPr>
        </p:nvSpPr>
        <p:spPr/>
        <p:txBody>
          <a:bodyPr>
            <a:normAutofit/>
          </a:bodyPr>
          <a:lstStyle/>
          <a:p>
            <a:r>
              <a:rPr lang="en-US" sz="3200" dirty="0" smtClean="0"/>
              <a:t>Bridges are essential to life and to safe railroading, therefore make yours STRONG!</a:t>
            </a:r>
          </a:p>
          <a:p>
            <a:pPr>
              <a:buNone/>
            </a:pPr>
            <a:endParaRPr lang="en-US" sz="3200" dirty="0" smtClean="0"/>
          </a:p>
          <a:p>
            <a:r>
              <a:rPr lang="en-US" sz="3200" dirty="0" smtClean="0"/>
              <a:t>Strong enough for </a:t>
            </a:r>
            <a:r>
              <a:rPr lang="en-US" sz="3200" dirty="0" smtClean="0"/>
              <a:t>your current traffic and </a:t>
            </a:r>
            <a:r>
              <a:rPr lang="en-US" sz="3200" dirty="0" smtClean="0"/>
              <a:t>for </a:t>
            </a:r>
            <a:r>
              <a:rPr lang="en-US" sz="3200" dirty="0" smtClean="0"/>
              <a:t>future needs as well.  </a:t>
            </a:r>
            <a:r>
              <a:rPr lang="en-US" sz="3200" dirty="0" smtClean="0"/>
              <a:t>“Good friend, I am building the bridge for him!”</a:t>
            </a:r>
            <a:endParaRPr lang="en-US" sz="3200" dirty="0"/>
          </a:p>
        </p:txBody>
      </p:sp>
      <p:pic>
        <p:nvPicPr>
          <p:cNvPr id="4" name="Picture 2"/>
          <p:cNvPicPr>
            <a:picLocks noChangeAspect="1" noChangeArrowheads="1"/>
          </p:cNvPicPr>
          <p:nvPr/>
        </p:nvPicPr>
        <p:blipFill>
          <a:blip r:embed="rId3" cstate="print"/>
          <a:srcRect/>
          <a:stretch>
            <a:fillRect/>
          </a:stretch>
        </p:blipFill>
        <p:spPr bwMode="auto">
          <a:xfrm>
            <a:off x="152400" y="5943600"/>
            <a:ext cx="16002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Most importantly, make sure all of your bridges go somewhere instead of </a:t>
            </a:r>
            <a:r>
              <a:rPr lang="en-US" i="1" dirty="0" smtClean="0"/>
              <a:t>nowhere. </a:t>
            </a:r>
            <a:endParaRPr lang="en-US" dirty="0"/>
          </a:p>
        </p:txBody>
      </p:sp>
      <p:pic>
        <p:nvPicPr>
          <p:cNvPr id="1026" name="Picture 2" descr="C:\Documents and Settings\Owner\My Documents\Creative Rail Solutions\Marketing\Photographs General\bridge to nowhere 002.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b="1" dirty="0" smtClean="0"/>
              <a:t>2008 Bridge Count for US Railroads</a:t>
            </a:r>
            <a:br>
              <a:rPr lang="en-US" b="1" dirty="0" smtClean="0"/>
            </a:br>
            <a:r>
              <a:rPr lang="en-US" sz="1200" b="1" dirty="0" smtClean="0"/>
              <a:t>continued</a:t>
            </a:r>
            <a:endParaRPr lang="en-US" dirty="0"/>
          </a:p>
        </p:txBody>
      </p:sp>
      <p:graphicFrame>
        <p:nvGraphicFramePr>
          <p:cNvPr id="4" name="Content Placeholder 3"/>
          <p:cNvGraphicFramePr>
            <a:graphicFrameLocks noGrp="1"/>
          </p:cNvGraphicFramePr>
          <p:nvPr>
            <p:ph idx="1"/>
          </p:nvPr>
        </p:nvGraphicFramePr>
        <p:xfrm>
          <a:off x="304800" y="1828800"/>
          <a:ext cx="8534400" cy="3810001"/>
        </p:xfrm>
        <a:graphic>
          <a:graphicData uri="http://schemas.openxmlformats.org/drawingml/2006/table">
            <a:tbl>
              <a:tblPr firstRow="1" bandRow="1">
                <a:tableStyleId>{5C22544A-7EE6-4342-B048-85BDC9FD1C3A}</a:tableStyleId>
              </a:tblPr>
              <a:tblGrid>
                <a:gridCol w="1422400"/>
                <a:gridCol w="1422400"/>
                <a:gridCol w="1422400"/>
                <a:gridCol w="1422400"/>
                <a:gridCol w="1422400"/>
                <a:gridCol w="1422400"/>
              </a:tblGrid>
              <a:tr h="803189">
                <a:tc>
                  <a:txBody>
                    <a:bodyPr/>
                    <a:lstStyle/>
                    <a:p>
                      <a:pPr marL="0" marR="0" algn="ctr">
                        <a:spcBef>
                          <a:spcPts val="0"/>
                        </a:spcBef>
                        <a:spcAft>
                          <a:spcPts val="0"/>
                        </a:spcAft>
                      </a:pPr>
                      <a:r>
                        <a:rPr lang="en-US" sz="1600" b="1" dirty="0">
                          <a:latin typeface="Arial"/>
                          <a:ea typeface="Times New Roman"/>
                          <a:cs typeface="Times New Roman"/>
                        </a:rPr>
                        <a:t>Railroad Classification</a:t>
                      </a:r>
                      <a:endParaRPr lang="en-US" sz="1600" b="1" dirty="0">
                        <a:latin typeface="Times New Roman"/>
                        <a:ea typeface="Times New Roman"/>
                        <a:cs typeface="Times New Roman"/>
                      </a:endParaRPr>
                    </a:p>
                  </a:txBody>
                  <a:tcPr marL="21590" marR="21590" marT="0" marB="0" anchor="ctr"/>
                </a:tc>
                <a:tc>
                  <a:txBody>
                    <a:bodyPr/>
                    <a:lstStyle/>
                    <a:p>
                      <a:pPr marL="0" marR="0" algn="ctr">
                        <a:spcBef>
                          <a:spcPts val="0"/>
                        </a:spcBef>
                        <a:spcAft>
                          <a:spcPts val="0"/>
                        </a:spcAft>
                      </a:pPr>
                      <a:r>
                        <a:rPr lang="en-US" sz="1600" b="1" dirty="0">
                          <a:latin typeface="Arial"/>
                          <a:ea typeface="Times New Roman"/>
                          <a:cs typeface="Times New Roman"/>
                        </a:rPr>
                        <a:t>Track Miles</a:t>
                      </a:r>
                      <a:endParaRPr lang="en-US" sz="1600" b="1" dirty="0">
                        <a:latin typeface="Times New Roman"/>
                        <a:ea typeface="Times New Roman"/>
                        <a:cs typeface="Times New Roman"/>
                      </a:endParaRPr>
                    </a:p>
                  </a:txBody>
                  <a:tcPr marL="21590" marR="21590" marT="0" marB="0" anchor="ctr"/>
                </a:tc>
                <a:tc>
                  <a:txBody>
                    <a:bodyPr/>
                    <a:lstStyle/>
                    <a:p>
                      <a:pPr marL="0" marR="0" algn="ctr">
                        <a:spcBef>
                          <a:spcPts val="0"/>
                        </a:spcBef>
                        <a:spcAft>
                          <a:spcPts val="0"/>
                        </a:spcAft>
                      </a:pPr>
                      <a:r>
                        <a:rPr lang="en-US" sz="1600" b="1" dirty="0">
                          <a:latin typeface="Arial"/>
                          <a:ea typeface="Times New Roman"/>
                          <a:cs typeface="Times New Roman"/>
                        </a:rPr>
                        <a:t>Route Miles</a:t>
                      </a:r>
                      <a:endParaRPr lang="en-US" sz="1600" b="1" dirty="0">
                        <a:latin typeface="Times New Roman"/>
                        <a:ea typeface="Times New Roman"/>
                        <a:cs typeface="Times New Roman"/>
                      </a:endParaRPr>
                    </a:p>
                  </a:txBody>
                  <a:tcPr marL="45720" marR="45720" anchor="ctr"/>
                </a:tc>
                <a:tc>
                  <a:txBody>
                    <a:bodyPr/>
                    <a:lstStyle/>
                    <a:p>
                      <a:pPr marL="0" marR="0" algn="ctr">
                        <a:spcBef>
                          <a:spcPts val="0"/>
                        </a:spcBef>
                        <a:spcAft>
                          <a:spcPts val="0"/>
                        </a:spcAft>
                      </a:pPr>
                      <a:r>
                        <a:rPr lang="en-US" sz="1600" b="1" dirty="0">
                          <a:latin typeface="Arial"/>
                          <a:ea typeface="Times New Roman"/>
                          <a:cs typeface="Times New Roman"/>
                        </a:rPr>
                        <a:t>Bridges</a:t>
                      </a:r>
                      <a:endParaRPr lang="en-US" sz="1600" b="1" dirty="0">
                        <a:latin typeface="Times New Roman"/>
                        <a:ea typeface="Times New Roman"/>
                        <a:cs typeface="Times New Roman"/>
                      </a:endParaRPr>
                    </a:p>
                    <a:p>
                      <a:pPr marL="0" marR="0" algn="ctr">
                        <a:spcBef>
                          <a:spcPts val="0"/>
                        </a:spcBef>
                        <a:spcAft>
                          <a:spcPts val="0"/>
                        </a:spcAft>
                      </a:pPr>
                      <a:r>
                        <a:rPr lang="en-US" sz="1600" b="1" dirty="0">
                          <a:latin typeface="Arial"/>
                          <a:ea typeface="Times New Roman"/>
                          <a:cs typeface="Times New Roman"/>
                        </a:rPr>
                        <a:t>per Mile</a:t>
                      </a:r>
                      <a:endParaRPr lang="en-US" sz="1600" b="1" dirty="0">
                        <a:latin typeface="Times New Roman"/>
                        <a:ea typeface="Times New Roman"/>
                        <a:cs typeface="Times New Roman"/>
                      </a:endParaRPr>
                    </a:p>
                  </a:txBody>
                  <a:tcPr marL="27305" marR="27305" anchor="ctr"/>
                </a:tc>
                <a:tc>
                  <a:txBody>
                    <a:bodyPr/>
                    <a:lstStyle/>
                    <a:p>
                      <a:pPr marL="0" marR="0" algn="ctr">
                        <a:spcBef>
                          <a:spcPts val="0"/>
                        </a:spcBef>
                        <a:spcAft>
                          <a:spcPts val="0"/>
                        </a:spcAft>
                      </a:pPr>
                      <a:r>
                        <a:rPr lang="en-US" sz="1600" b="1" dirty="0">
                          <a:latin typeface="Arial"/>
                          <a:ea typeface="Times New Roman"/>
                          <a:cs typeface="Times New Roman"/>
                        </a:rPr>
                        <a:t>Feet per Bridge</a:t>
                      </a:r>
                      <a:endParaRPr lang="en-US" sz="1600" b="1" dirty="0">
                        <a:latin typeface="Times New Roman"/>
                        <a:ea typeface="Times New Roman"/>
                        <a:cs typeface="Times New Roman"/>
                      </a:endParaRPr>
                    </a:p>
                  </a:txBody>
                  <a:tcPr marL="0" marR="0" anchor="ctr"/>
                </a:tc>
                <a:tc>
                  <a:txBody>
                    <a:bodyPr/>
                    <a:lstStyle/>
                    <a:p>
                      <a:pPr marL="0" marR="0" algn="ctr">
                        <a:spcBef>
                          <a:spcPts val="0"/>
                        </a:spcBef>
                        <a:spcAft>
                          <a:spcPts val="0"/>
                        </a:spcAft>
                      </a:pPr>
                      <a:r>
                        <a:rPr lang="en-US" sz="1600" b="1" dirty="0">
                          <a:latin typeface="Arial"/>
                          <a:ea typeface="Times New Roman"/>
                          <a:cs typeface="Times New Roman"/>
                        </a:rPr>
                        <a:t>Bridge Feet per Mile</a:t>
                      </a:r>
                      <a:endParaRPr lang="en-US" sz="1600" b="1" dirty="0">
                        <a:latin typeface="Times New Roman"/>
                        <a:ea typeface="Times New Roman"/>
                        <a:cs typeface="Times New Roman"/>
                      </a:endParaRPr>
                    </a:p>
                  </a:txBody>
                  <a:tcPr marL="45720" marR="45720" anchor="ctr"/>
                </a:tc>
              </a:tr>
              <a:tr h="751703">
                <a:tc>
                  <a:txBody>
                    <a:bodyPr/>
                    <a:lstStyle/>
                    <a:p>
                      <a:pPr marL="0" marR="0" algn="r">
                        <a:spcBef>
                          <a:spcPts val="0"/>
                        </a:spcBef>
                        <a:spcAft>
                          <a:spcPts val="0"/>
                        </a:spcAft>
                      </a:pPr>
                      <a:r>
                        <a:rPr lang="en-US" sz="1600" b="1" dirty="0">
                          <a:latin typeface="Arial"/>
                          <a:ea typeface="Times New Roman"/>
                          <a:cs typeface="Times New Roman"/>
                        </a:rPr>
                        <a:t>Class 1 Freight</a:t>
                      </a:r>
                      <a:endParaRPr lang="en-US" sz="1600" b="1" dirty="0">
                        <a:latin typeface="Times New Roman"/>
                        <a:ea typeface="Times New Roman"/>
                        <a:cs typeface="Times New Roman"/>
                      </a:endParaRPr>
                    </a:p>
                  </a:txBody>
                  <a:tcPr marL="21590" marR="21590" marT="0" marB="0"/>
                </a:tc>
                <a:tc>
                  <a:txBody>
                    <a:bodyPr/>
                    <a:lstStyle/>
                    <a:p>
                      <a:pPr marL="0" marR="0" algn="r">
                        <a:spcBef>
                          <a:spcPts val="0"/>
                        </a:spcBef>
                        <a:spcAft>
                          <a:spcPts val="0"/>
                        </a:spcAft>
                      </a:pPr>
                      <a:r>
                        <a:rPr lang="en-US" sz="1600" b="1" dirty="0">
                          <a:latin typeface="Arial"/>
                          <a:ea typeface="Times New Roman"/>
                          <a:cs typeface="Times New Roman"/>
                        </a:rPr>
                        <a:t>162,924</a:t>
                      </a:r>
                      <a:endParaRPr lang="en-US" sz="1600" b="1" dirty="0">
                        <a:latin typeface="Times New Roman"/>
                        <a:ea typeface="Times New Roman"/>
                        <a:cs typeface="Times New Roman"/>
                      </a:endParaRPr>
                    </a:p>
                  </a:txBody>
                  <a:tcPr marL="21590" marR="21590" marT="0" marB="0"/>
                </a:tc>
                <a:tc>
                  <a:txBody>
                    <a:bodyPr/>
                    <a:lstStyle/>
                    <a:p>
                      <a:pPr marL="0" marR="0" algn="r">
                        <a:spcBef>
                          <a:spcPts val="0"/>
                        </a:spcBef>
                        <a:spcAft>
                          <a:spcPts val="0"/>
                        </a:spcAft>
                      </a:pPr>
                      <a:r>
                        <a:rPr lang="en-US" sz="1600" b="1" dirty="0">
                          <a:latin typeface="Arial"/>
                          <a:ea typeface="Times New Roman"/>
                          <a:cs typeface="Times New Roman"/>
                        </a:rPr>
                        <a:t>94,614</a:t>
                      </a:r>
                      <a:endParaRPr lang="en-US" sz="1600" b="1" dirty="0">
                        <a:latin typeface="Times New Roman"/>
                        <a:ea typeface="Times New Roman"/>
                        <a:cs typeface="Times New Roman"/>
                      </a:endParaRPr>
                    </a:p>
                  </a:txBody>
                  <a:tcPr marL="21590" marR="21590" marT="0" marB="0"/>
                </a:tc>
                <a:tc>
                  <a:txBody>
                    <a:bodyPr/>
                    <a:lstStyle/>
                    <a:p>
                      <a:pPr marL="0" marR="0" algn="r">
                        <a:spcBef>
                          <a:spcPts val="0"/>
                        </a:spcBef>
                        <a:spcAft>
                          <a:spcPts val="0"/>
                        </a:spcAft>
                      </a:pPr>
                      <a:r>
                        <a:rPr lang="en-US" sz="1600" b="1" dirty="0">
                          <a:latin typeface="Arial"/>
                          <a:ea typeface="Times New Roman"/>
                          <a:cs typeface="Times New Roman"/>
                        </a:rPr>
                        <a:t>0.64</a:t>
                      </a:r>
                      <a:endParaRPr lang="en-US" sz="1600" b="1" dirty="0">
                        <a:latin typeface="Times New Roman"/>
                        <a:ea typeface="Times New Roman"/>
                        <a:cs typeface="Times New Roman"/>
                      </a:endParaRPr>
                    </a:p>
                  </a:txBody>
                  <a:tcPr marL="27305" marR="27305"/>
                </a:tc>
                <a:tc>
                  <a:txBody>
                    <a:bodyPr/>
                    <a:lstStyle/>
                    <a:p>
                      <a:pPr marL="0" marR="0" algn="r">
                        <a:spcBef>
                          <a:spcPts val="0"/>
                        </a:spcBef>
                        <a:spcAft>
                          <a:spcPts val="0"/>
                        </a:spcAft>
                      </a:pPr>
                      <a:r>
                        <a:rPr lang="en-US" sz="1600" b="1" dirty="0">
                          <a:latin typeface="Arial"/>
                          <a:ea typeface="Times New Roman"/>
                          <a:cs typeface="Times New Roman"/>
                        </a:rPr>
                        <a:t>125.21</a:t>
                      </a:r>
                      <a:endParaRPr lang="en-US" sz="1600" b="1"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b="1" dirty="0">
                          <a:latin typeface="Arial"/>
                          <a:ea typeface="Times New Roman"/>
                          <a:cs typeface="Times New Roman"/>
                        </a:rPr>
                        <a:t>80.32</a:t>
                      </a:r>
                      <a:endParaRPr lang="en-US" sz="1600" b="1" dirty="0">
                        <a:latin typeface="Times New Roman"/>
                        <a:ea typeface="Times New Roman"/>
                        <a:cs typeface="Times New Roman"/>
                      </a:endParaRPr>
                    </a:p>
                  </a:txBody>
                  <a:tcPr marL="21590" marR="21590"/>
                </a:tc>
              </a:tr>
              <a:tr h="751703">
                <a:tc>
                  <a:txBody>
                    <a:bodyPr/>
                    <a:lstStyle/>
                    <a:p>
                      <a:pPr marL="0" marR="0" algn="r">
                        <a:spcBef>
                          <a:spcPts val="0"/>
                        </a:spcBef>
                        <a:spcAft>
                          <a:spcPts val="0"/>
                        </a:spcAft>
                      </a:pPr>
                      <a:r>
                        <a:rPr lang="en-US" sz="1600" b="1" dirty="0">
                          <a:latin typeface="Arial"/>
                          <a:ea typeface="Times New Roman"/>
                          <a:cs typeface="Times New Roman"/>
                        </a:rPr>
                        <a:t>Passenger</a:t>
                      </a:r>
                      <a:endParaRPr lang="en-US" sz="1600" b="1" dirty="0">
                        <a:latin typeface="Times New Roman"/>
                        <a:ea typeface="Times New Roman"/>
                        <a:cs typeface="Times New Roman"/>
                      </a:endParaRPr>
                    </a:p>
                  </a:txBody>
                  <a:tcPr marL="21590" marR="21590" marT="0" marB="0"/>
                </a:tc>
                <a:tc>
                  <a:txBody>
                    <a:bodyPr/>
                    <a:lstStyle/>
                    <a:p>
                      <a:pPr marL="0" marR="0" algn="r">
                        <a:spcBef>
                          <a:spcPts val="0"/>
                        </a:spcBef>
                        <a:spcAft>
                          <a:spcPts val="0"/>
                        </a:spcAft>
                      </a:pPr>
                      <a:r>
                        <a:rPr lang="en-US" sz="1600" b="1" dirty="0">
                          <a:latin typeface="Arial"/>
                          <a:ea typeface="Times New Roman"/>
                          <a:cs typeface="Times New Roman"/>
                        </a:rPr>
                        <a:t>3,266</a:t>
                      </a:r>
                      <a:endParaRPr lang="en-US" sz="1600" b="1" dirty="0">
                        <a:latin typeface="Times New Roman"/>
                        <a:ea typeface="Times New Roman"/>
                        <a:cs typeface="Times New Roman"/>
                      </a:endParaRPr>
                    </a:p>
                  </a:txBody>
                  <a:tcPr marL="21590" marR="21590" marT="0" marB="0"/>
                </a:tc>
                <a:tc>
                  <a:txBody>
                    <a:bodyPr/>
                    <a:lstStyle/>
                    <a:p>
                      <a:pPr marL="0" marR="0" algn="r">
                        <a:spcBef>
                          <a:spcPts val="0"/>
                        </a:spcBef>
                        <a:spcAft>
                          <a:spcPts val="0"/>
                        </a:spcAft>
                      </a:pPr>
                      <a:r>
                        <a:rPr lang="en-US" sz="1600" b="1" dirty="0">
                          <a:latin typeface="Arial"/>
                          <a:ea typeface="Times New Roman"/>
                          <a:cs typeface="Times New Roman"/>
                        </a:rPr>
                        <a:t>1,629</a:t>
                      </a:r>
                      <a:endParaRPr lang="en-US" sz="1600" b="1" dirty="0">
                        <a:latin typeface="Times New Roman"/>
                        <a:ea typeface="Times New Roman"/>
                        <a:cs typeface="Times New Roman"/>
                      </a:endParaRPr>
                    </a:p>
                  </a:txBody>
                  <a:tcPr marL="21590" marR="21590" marT="0" marB="0"/>
                </a:tc>
                <a:tc>
                  <a:txBody>
                    <a:bodyPr/>
                    <a:lstStyle/>
                    <a:p>
                      <a:pPr marL="0" marR="0" algn="r">
                        <a:spcBef>
                          <a:spcPts val="0"/>
                        </a:spcBef>
                        <a:spcAft>
                          <a:spcPts val="0"/>
                        </a:spcAft>
                      </a:pPr>
                      <a:r>
                        <a:rPr lang="en-US" sz="1600" b="1" dirty="0">
                          <a:latin typeface="Arial"/>
                          <a:ea typeface="Times New Roman"/>
                          <a:cs typeface="Times New Roman"/>
                        </a:rPr>
                        <a:t>1.31</a:t>
                      </a:r>
                      <a:endParaRPr lang="en-US" sz="1600" b="1" dirty="0">
                        <a:latin typeface="Times New Roman"/>
                        <a:ea typeface="Times New Roman"/>
                        <a:cs typeface="Times New Roman"/>
                      </a:endParaRPr>
                    </a:p>
                  </a:txBody>
                  <a:tcPr marL="27305" marR="27305"/>
                </a:tc>
                <a:tc>
                  <a:txBody>
                    <a:bodyPr/>
                    <a:lstStyle/>
                    <a:p>
                      <a:pPr marL="0" marR="0" algn="r">
                        <a:spcBef>
                          <a:spcPts val="0"/>
                        </a:spcBef>
                        <a:spcAft>
                          <a:spcPts val="0"/>
                        </a:spcAft>
                      </a:pPr>
                      <a:r>
                        <a:rPr lang="en-US" sz="1600" b="1" dirty="0">
                          <a:latin typeface="Arial"/>
                          <a:ea typeface="Times New Roman"/>
                          <a:cs typeface="Times New Roman"/>
                        </a:rPr>
                        <a:t>134.27</a:t>
                      </a:r>
                      <a:endParaRPr lang="en-US" sz="1600" b="1"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b="1" dirty="0">
                          <a:latin typeface="Arial"/>
                          <a:ea typeface="Times New Roman"/>
                          <a:cs typeface="Times New Roman"/>
                        </a:rPr>
                        <a:t>175.48</a:t>
                      </a:r>
                      <a:endParaRPr lang="en-US" sz="1600" b="1" dirty="0">
                        <a:latin typeface="Times New Roman"/>
                        <a:ea typeface="Times New Roman"/>
                        <a:cs typeface="Times New Roman"/>
                      </a:endParaRPr>
                    </a:p>
                  </a:txBody>
                  <a:tcPr marL="21590" marR="21590"/>
                </a:tc>
              </a:tr>
              <a:tr h="751703">
                <a:tc>
                  <a:txBody>
                    <a:bodyPr/>
                    <a:lstStyle/>
                    <a:p>
                      <a:pPr marL="0" marR="0" algn="r">
                        <a:spcBef>
                          <a:spcPts val="0"/>
                        </a:spcBef>
                        <a:spcAft>
                          <a:spcPts val="0"/>
                        </a:spcAft>
                      </a:pPr>
                      <a:r>
                        <a:rPr lang="en-US" sz="1600" b="1" dirty="0">
                          <a:latin typeface="Arial"/>
                          <a:ea typeface="Times New Roman"/>
                          <a:cs typeface="Times New Roman"/>
                        </a:rPr>
                        <a:t>Short Line &amp; Regional</a:t>
                      </a:r>
                      <a:endParaRPr lang="en-US" sz="1600" b="1" dirty="0">
                        <a:latin typeface="Times New Roman"/>
                        <a:ea typeface="Times New Roman"/>
                        <a:cs typeface="Times New Roman"/>
                      </a:endParaRPr>
                    </a:p>
                  </a:txBody>
                  <a:tcPr marL="21590" marR="21590" marT="0" marB="0" anchor="ctr"/>
                </a:tc>
                <a:tc>
                  <a:txBody>
                    <a:bodyPr/>
                    <a:lstStyle/>
                    <a:p>
                      <a:pPr marL="0" marR="0" algn="r">
                        <a:spcBef>
                          <a:spcPts val="0"/>
                        </a:spcBef>
                        <a:spcAft>
                          <a:spcPts val="0"/>
                        </a:spcAft>
                      </a:pPr>
                      <a:r>
                        <a:rPr lang="en-US" sz="1600" b="1" dirty="0">
                          <a:latin typeface="Arial"/>
                          <a:ea typeface="Times New Roman"/>
                          <a:cs typeface="Times New Roman"/>
                        </a:rPr>
                        <a:t>25,125</a:t>
                      </a:r>
                      <a:endParaRPr lang="en-US" sz="1600" b="1" dirty="0">
                        <a:latin typeface="Times New Roman"/>
                        <a:ea typeface="Times New Roman"/>
                        <a:cs typeface="Times New Roman"/>
                      </a:endParaRPr>
                    </a:p>
                  </a:txBody>
                  <a:tcPr marL="21590" marR="21590" marT="0" marB="0"/>
                </a:tc>
                <a:tc>
                  <a:txBody>
                    <a:bodyPr/>
                    <a:lstStyle/>
                    <a:p>
                      <a:pPr marL="0" marR="0" algn="r">
                        <a:spcBef>
                          <a:spcPts val="0"/>
                        </a:spcBef>
                        <a:spcAft>
                          <a:spcPts val="0"/>
                        </a:spcAft>
                      </a:pPr>
                      <a:r>
                        <a:rPr lang="en-US" sz="1600" b="1" dirty="0">
                          <a:latin typeface="Arial"/>
                          <a:ea typeface="Times New Roman"/>
                          <a:cs typeface="Times New Roman"/>
                        </a:rPr>
                        <a:t>22,226</a:t>
                      </a:r>
                      <a:endParaRPr lang="en-US" sz="1600" b="1" dirty="0">
                        <a:latin typeface="Times New Roman"/>
                        <a:ea typeface="Times New Roman"/>
                        <a:cs typeface="Times New Roman"/>
                      </a:endParaRPr>
                    </a:p>
                  </a:txBody>
                  <a:tcPr marL="21590" marR="21590" marT="0" marB="0"/>
                </a:tc>
                <a:tc>
                  <a:txBody>
                    <a:bodyPr/>
                    <a:lstStyle/>
                    <a:p>
                      <a:pPr marL="0" marR="0" algn="r">
                        <a:spcBef>
                          <a:spcPts val="0"/>
                        </a:spcBef>
                        <a:spcAft>
                          <a:spcPts val="0"/>
                        </a:spcAft>
                      </a:pPr>
                      <a:r>
                        <a:rPr lang="en-US" sz="1600" b="1" dirty="0">
                          <a:latin typeface="Arial"/>
                          <a:ea typeface="Times New Roman"/>
                          <a:cs typeface="Times New Roman"/>
                        </a:rPr>
                        <a:t>0.63</a:t>
                      </a:r>
                      <a:endParaRPr lang="en-US" sz="1600" b="1" dirty="0">
                        <a:latin typeface="Times New Roman"/>
                        <a:ea typeface="Times New Roman"/>
                        <a:cs typeface="Times New Roman"/>
                      </a:endParaRPr>
                    </a:p>
                  </a:txBody>
                  <a:tcPr marL="27305" marR="27305"/>
                </a:tc>
                <a:tc>
                  <a:txBody>
                    <a:bodyPr/>
                    <a:lstStyle/>
                    <a:p>
                      <a:pPr marL="0" marR="0" algn="r">
                        <a:spcBef>
                          <a:spcPts val="0"/>
                        </a:spcBef>
                        <a:spcAft>
                          <a:spcPts val="0"/>
                        </a:spcAft>
                      </a:pPr>
                      <a:r>
                        <a:rPr lang="en-US" sz="1600" b="1" dirty="0">
                          <a:latin typeface="Arial"/>
                          <a:ea typeface="Times New Roman"/>
                          <a:cs typeface="Times New Roman"/>
                        </a:rPr>
                        <a:t>100.42</a:t>
                      </a:r>
                      <a:endParaRPr lang="en-US" sz="1600" b="1"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b="1" dirty="0">
                          <a:latin typeface="Arial"/>
                          <a:ea typeface="Times New Roman"/>
                          <a:cs typeface="Times New Roman"/>
                        </a:rPr>
                        <a:t>63.40</a:t>
                      </a:r>
                      <a:endParaRPr lang="en-US" sz="1600" b="1" dirty="0">
                        <a:latin typeface="Times New Roman"/>
                        <a:ea typeface="Times New Roman"/>
                        <a:cs typeface="Times New Roman"/>
                      </a:endParaRPr>
                    </a:p>
                  </a:txBody>
                  <a:tcPr marL="21590" marR="21590"/>
                </a:tc>
              </a:tr>
              <a:tr h="751703">
                <a:tc>
                  <a:txBody>
                    <a:bodyPr/>
                    <a:lstStyle/>
                    <a:p>
                      <a:pPr marL="0" marR="0" algn="r">
                        <a:spcBef>
                          <a:spcPts val="0"/>
                        </a:spcBef>
                        <a:spcAft>
                          <a:spcPts val="0"/>
                        </a:spcAft>
                      </a:pPr>
                      <a:r>
                        <a:rPr lang="en-US" sz="1600" b="1" dirty="0">
                          <a:latin typeface="Arial"/>
                          <a:ea typeface="Times New Roman"/>
                          <a:cs typeface="Times New Roman"/>
                        </a:rPr>
                        <a:t>GRAND TOTAL</a:t>
                      </a:r>
                      <a:endParaRPr lang="en-US" sz="1600" b="1" dirty="0">
                        <a:latin typeface="Times New Roman"/>
                        <a:ea typeface="Times New Roman"/>
                        <a:cs typeface="Times New Roman"/>
                      </a:endParaRPr>
                    </a:p>
                  </a:txBody>
                  <a:tcPr marL="21590" marR="21590" marT="0" marB="0" anchor="ctr"/>
                </a:tc>
                <a:tc>
                  <a:txBody>
                    <a:bodyPr/>
                    <a:lstStyle/>
                    <a:p>
                      <a:pPr marL="0" marR="0" algn="r">
                        <a:spcBef>
                          <a:spcPts val="0"/>
                        </a:spcBef>
                        <a:spcAft>
                          <a:spcPts val="0"/>
                        </a:spcAft>
                      </a:pPr>
                      <a:r>
                        <a:rPr lang="en-US" sz="1600" b="1" dirty="0">
                          <a:latin typeface="Arial"/>
                          <a:ea typeface="Times New Roman"/>
                          <a:cs typeface="Times New Roman"/>
                        </a:rPr>
                        <a:t>191,315</a:t>
                      </a:r>
                      <a:endParaRPr lang="en-US" sz="1600" b="1" dirty="0">
                        <a:latin typeface="Times New Roman"/>
                        <a:ea typeface="Times New Roman"/>
                        <a:cs typeface="Times New Roman"/>
                      </a:endParaRPr>
                    </a:p>
                  </a:txBody>
                  <a:tcPr marL="21590" marR="21590" marT="0" marB="0"/>
                </a:tc>
                <a:tc>
                  <a:txBody>
                    <a:bodyPr/>
                    <a:lstStyle/>
                    <a:p>
                      <a:pPr marL="0" marR="0" algn="r">
                        <a:spcBef>
                          <a:spcPts val="0"/>
                        </a:spcBef>
                        <a:spcAft>
                          <a:spcPts val="0"/>
                        </a:spcAft>
                      </a:pPr>
                      <a:r>
                        <a:rPr lang="en-US" sz="1600" b="1" dirty="0">
                          <a:latin typeface="Arial"/>
                          <a:ea typeface="Times New Roman"/>
                          <a:cs typeface="Times New Roman"/>
                        </a:rPr>
                        <a:t>118,469</a:t>
                      </a:r>
                      <a:endParaRPr lang="en-US" sz="1600" b="1" dirty="0">
                        <a:latin typeface="Times New Roman"/>
                        <a:ea typeface="Times New Roman"/>
                        <a:cs typeface="Times New Roman"/>
                      </a:endParaRPr>
                    </a:p>
                  </a:txBody>
                  <a:tcPr marL="21590" marR="21590" marT="0" marB="0"/>
                </a:tc>
                <a:tc>
                  <a:txBody>
                    <a:bodyPr/>
                    <a:lstStyle/>
                    <a:p>
                      <a:pPr marL="0" marR="0" algn="r">
                        <a:spcBef>
                          <a:spcPts val="0"/>
                        </a:spcBef>
                        <a:spcAft>
                          <a:spcPts val="0"/>
                        </a:spcAft>
                      </a:pPr>
                      <a:r>
                        <a:rPr lang="en-US" sz="1600" b="1" dirty="0">
                          <a:latin typeface="Arial"/>
                          <a:ea typeface="Times New Roman"/>
                          <a:cs typeface="Times New Roman"/>
                        </a:rPr>
                        <a:t>0.65</a:t>
                      </a:r>
                      <a:endParaRPr lang="en-US" sz="1600" b="1" dirty="0">
                        <a:latin typeface="Times New Roman"/>
                        <a:ea typeface="Times New Roman"/>
                        <a:cs typeface="Times New Roman"/>
                      </a:endParaRPr>
                    </a:p>
                  </a:txBody>
                  <a:tcPr marL="27305" marR="27305"/>
                </a:tc>
                <a:tc>
                  <a:txBody>
                    <a:bodyPr/>
                    <a:lstStyle/>
                    <a:p>
                      <a:pPr marL="0" marR="0" algn="r">
                        <a:spcBef>
                          <a:spcPts val="0"/>
                        </a:spcBef>
                        <a:spcAft>
                          <a:spcPts val="0"/>
                        </a:spcAft>
                      </a:pPr>
                      <a:r>
                        <a:rPr lang="en-US" sz="1600" b="1" dirty="0">
                          <a:latin typeface="Arial"/>
                          <a:ea typeface="Times New Roman"/>
                          <a:cs typeface="Times New Roman"/>
                        </a:rPr>
                        <a:t>120.94</a:t>
                      </a:r>
                      <a:endParaRPr lang="en-US" sz="1600" b="1" dirty="0">
                        <a:latin typeface="Times New Roman"/>
                        <a:ea typeface="Times New Roman"/>
                        <a:cs typeface="Times New Roman"/>
                      </a:endParaRPr>
                    </a:p>
                  </a:txBody>
                  <a:tcPr marL="45720" marR="45720"/>
                </a:tc>
                <a:tc>
                  <a:txBody>
                    <a:bodyPr/>
                    <a:lstStyle/>
                    <a:p>
                      <a:pPr marL="0" marR="0" algn="r">
                        <a:spcBef>
                          <a:spcPts val="0"/>
                        </a:spcBef>
                        <a:spcAft>
                          <a:spcPts val="0"/>
                        </a:spcAft>
                      </a:pPr>
                      <a:r>
                        <a:rPr lang="en-US" sz="1600" b="1" dirty="0">
                          <a:latin typeface="Arial"/>
                          <a:ea typeface="Times New Roman"/>
                          <a:cs typeface="Times New Roman"/>
                        </a:rPr>
                        <a:t>78.45</a:t>
                      </a:r>
                      <a:endParaRPr lang="en-US" sz="1600" b="1" dirty="0">
                        <a:latin typeface="Times New Roman"/>
                        <a:ea typeface="Times New Roman"/>
                        <a:cs typeface="Times New Roman"/>
                      </a:endParaRPr>
                    </a:p>
                  </a:txBody>
                  <a:tcPr marL="21590" marR="21590"/>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eaLnBrk="1" hangingPunct="1"/>
            <a:r>
              <a:rPr lang="en-US" dirty="0" smtClean="0"/>
              <a:t>Sec. 237.5 Application.</a:t>
            </a:r>
            <a:br>
              <a:rPr lang="en-US" dirty="0" smtClean="0"/>
            </a:br>
            <a:endParaRPr lang="en-US" dirty="0" smtClean="0">
              <a:latin typeface="Arial" charset="0"/>
              <a:cs typeface="Arial" charset="0"/>
            </a:endParaRPr>
          </a:p>
        </p:txBody>
      </p:sp>
      <p:sp>
        <p:nvSpPr>
          <p:cNvPr id="7171" name="Content Placeholder 2"/>
          <p:cNvSpPr>
            <a:spLocks noGrp="1"/>
          </p:cNvSpPr>
          <p:nvPr>
            <p:ph idx="1"/>
          </p:nvPr>
        </p:nvSpPr>
        <p:spPr>
          <a:xfrm>
            <a:off x="457200" y="1524000"/>
            <a:ext cx="8229600" cy="4191000"/>
          </a:xfrm>
        </p:spPr>
        <p:txBody>
          <a:bodyPr/>
          <a:lstStyle/>
          <a:p>
            <a:pPr>
              <a:buNone/>
            </a:pPr>
            <a:endParaRPr lang="en-US" dirty="0" smtClean="0"/>
          </a:p>
          <a:p>
            <a:r>
              <a:rPr lang="en-US" dirty="0" smtClean="0"/>
              <a:t>(a) Except as provided in paragraphs (b) or (c) of this section, this part applies to all owners of railroad track with a gage of two feet or more and which is supported by a bridge.</a:t>
            </a:r>
            <a:endParaRPr lang="en-US" dirty="0" smtClean="0">
              <a:latin typeface="Arial" charset="0"/>
              <a:cs typeface="Arial" charset="0"/>
            </a:endParaRPr>
          </a:p>
        </p:txBody>
      </p:sp>
      <p:cxnSp>
        <p:nvCxnSpPr>
          <p:cNvPr id="5" name="Straight Connector 4"/>
          <p:cNvCxnSpPr/>
          <p:nvPr/>
        </p:nvCxnSpPr>
        <p:spPr>
          <a:xfrm>
            <a:off x="0" y="6629400"/>
            <a:ext cx="92964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237.7 Responsibility for compliance.</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(a) Except as provided in paragraph (b) of this section, an owner of track to which this part applies is responsible for compliance.</a:t>
            </a:r>
          </a:p>
          <a:p>
            <a:r>
              <a:rPr lang="en-US" dirty="0" smtClean="0"/>
              <a:t>(b) If an owner of track to which this part applies assigns responsibility for the bridges which carry the track to another person (by lease or otherwise), written notification of the assignment shall be provided to the appropriate FRA Regional Office at least 30 days in advance of the assignment.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237.9 Definitions.</a:t>
            </a:r>
            <a:br>
              <a:rPr lang="en-US" dirty="0" smtClean="0"/>
            </a:br>
            <a:endParaRPr lang="en-US" dirty="0"/>
          </a:p>
        </p:txBody>
      </p:sp>
      <p:sp>
        <p:nvSpPr>
          <p:cNvPr id="3" name="Content Placeholder 2"/>
          <p:cNvSpPr>
            <a:spLocks noGrp="1"/>
          </p:cNvSpPr>
          <p:nvPr>
            <p:ph idx="1"/>
          </p:nvPr>
        </p:nvSpPr>
        <p:spPr>
          <a:xfrm>
            <a:off x="990600" y="1600199"/>
            <a:ext cx="7848600" cy="4114801"/>
          </a:xfrm>
        </p:spPr>
        <p:txBody>
          <a:bodyPr>
            <a:normAutofit fontScale="70000" lnSpcReduction="20000"/>
          </a:bodyPr>
          <a:lstStyle/>
          <a:p>
            <a:r>
              <a:rPr lang="en-US" dirty="0" smtClean="0"/>
              <a:t>Bridge modification means a change to the configuration of a</a:t>
            </a:r>
          </a:p>
          <a:p>
            <a:pPr>
              <a:buNone/>
            </a:pPr>
            <a:r>
              <a:rPr lang="en-US" dirty="0" smtClean="0"/>
              <a:t>	railroad bridge that affects the load capacity of the bridge.</a:t>
            </a:r>
          </a:p>
          <a:p>
            <a:pPr>
              <a:buNone/>
            </a:pPr>
            <a:endParaRPr lang="en-US" dirty="0" smtClean="0"/>
          </a:p>
          <a:p>
            <a:r>
              <a:rPr lang="en-US" dirty="0" smtClean="0"/>
              <a:t>Bridge repair means remediation of damage or deterioration which has affected the structural integrity of a railroad bridge.</a:t>
            </a:r>
          </a:p>
          <a:p>
            <a:endParaRPr lang="en-US" dirty="0" smtClean="0"/>
          </a:p>
          <a:p>
            <a:r>
              <a:rPr lang="en-US" dirty="0" smtClean="0"/>
              <a:t>Railroad bridge means any structure with a deck, regardless of</a:t>
            </a:r>
          </a:p>
          <a:p>
            <a:pPr>
              <a:buNone/>
            </a:pPr>
            <a:r>
              <a:rPr lang="en-US" dirty="0" smtClean="0"/>
              <a:t>	length, which supports one or more railroad tracks, and any other</a:t>
            </a:r>
          </a:p>
          <a:p>
            <a:pPr>
              <a:buNone/>
            </a:pPr>
            <a:r>
              <a:rPr lang="en-US" dirty="0" smtClean="0"/>
              <a:t>	under grade structure with an individual span length of 10 feet or more located at such a depth that it is affected by live loads.</a:t>
            </a:r>
          </a:p>
          <a:p>
            <a:pPr>
              <a:buNone/>
            </a:pPr>
            <a:endParaRPr lang="en-US" dirty="0" smtClean="0"/>
          </a:p>
          <a:p>
            <a:r>
              <a:rPr lang="en-US" dirty="0" smtClean="0"/>
              <a:t>Track owner means a person responsible for compliance in accordance with §Sec. 237.7 of this part chapter.</a:t>
            </a:r>
          </a:p>
          <a:p>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Sec. 237.11 Penalties.</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 Any person who violates any requirement of this part or causes the violation of any such requirement is subject to a civil penalty of at least $650 and not more than $25,000 per violation, except that:</a:t>
            </a:r>
          </a:p>
          <a:p>
            <a:r>
              <a:rPr lang="en-US" dirty="0" smtClean="0"/>
              <a:t>Penalties may be assessed against individuals only for willful violations, and, where a grossly negligent violation or a pattern of repeated violations has created an imminent hazard of death or injury to persons, or has caused death or injury, a penalty not to exceed $100,000 per violation may be assessed</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572</TotalTime>
  <Words>1049</Words>
  <Application>Microsoft Office PowerPoint</Application>
  <PresentationFormat>On-screen Show (4:3)</PresentationFormat>
  <Paragraphs>195</Paragraphs>
  <Slides>42</Slides>
  <Notes>5</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Railroad Bridges  The proposed FRA rules and The Philosophy and Procedures of Bridge Inspections</vt:lpstr>
      <vt:lpstr>Bridges: An Overview and History of the Proposed  FRA Bridge Rules</vt:lpstr>
      <vt:lpstr>  Railroad Bridge Working Group Report </vt:lpstr>
      <vt:lpstr>2008 Bridge Count for US Railroads </vt:lpstr>
      <vt:lpstr>2008 Bridge Count for US Railroads continued</vt:lpstr>
      <vt:lpstr>Sec. 237.5 Application. </vt:lpstr>
      <vt:lpstr>237.7 Responsibility for compliance. </vt:lpstr>
      <vt:lpstr>237.9 Definitions. </vt:lpstr>
      <vt:lpstr>Sec. 237.11 Penalties. </vt:lpstr>
      <vt:lpstr>237.33 Adoption of bridge management programs.</vt:lpstr>
      <vt:lpstr>237.35 Content of bridge management programs.</vt:lpstr>
      <vt:lpstr>237.35 Content of bridge management programs.  continued</vt:lpstr>
      <vt:lpstr>237.53 E Railroad bridge engineers</vt:lpstr>
      <vt:lpstr>237.53 E Railroad bridge engineers. continued</vt:lpstr>
      <vt:lpstr>Sec. 237.55 Railroad bridge inspectors.</vt:lpstr>
      <vt:lpstr>237.59 Designations of individuals.</vt:lpstr>
      <vt:lpstr>Railroad Bridge inspections: Philosophy and Procedures</vt:lpstr>
      <vt:lpstr>Why build a bridge? Because there is a “chasm, vast and deep and wide.” </vt:lpstr>
      <vt:lpstr>What is more important: Perception…. </vt:lpstr>
      <vt:lpstr>………or Reality?</vt:lpstr>
      <vt:lpstr>What is more important, what you see every day………</vt:lpstr>
      <vt:lpstr>……… or what you look at once a year?</vt:lpstr>
      <vt:lpstr>Should you trust in general appearances …. or</vt:lpstr>
      <vt:lpstr>……. the reality of …..</vt:lpstr>
      <vt:lpstr>….the Underlying Truth?</vt:lpstr>
      <vt:lpstr>Looks solid at first but upon review it may be soft.  </vt:lpstr>
      <vt:lpstr>What appears at first glance to be solid enough for timetable speed……….</vt:lpstr>
      <vt:lpstr>…..may contain a few unpleasant surprises.</vt:lpstr>
      <vt:lpstr>Beauty at first sight………….</vt:lpstr>
      <vt:lpstr>May be only skin deep!</vt:lpstr>
      <vt:lpstr>Look – steel and concrete!!! ……….</vt:lpstr>
      <vt:lpstr>..….but keep on looking….. </vt:lpstr>
      <vt:lpstr>……...and looking…….</vt:lpstr>
      <vt:lpstr>……….and looking.</vt:lpstr>
      <vt:lpstr>“Bad company corrupts……..</vt:lpstr>
      <vt:lpstr>……good character.”  I Corinthians 15:33</vt:lpstr>
      <vt:lpstr>Build your life and your bridges upon a solid foundation…..</vt:lpstr>
      <vt:lpstr>Not on the sand…………..</vt:lpstr>
      <vt:lpstr>Trust …….</vt:lpstr>
      <vt:lpstr>…….but Verify. President Ronald Reagan</vt:lpstr>
      <vt:lpstr>“ Food is essential to life, therefore make it good.”  Truett Cathy </vt:lpstr>
      <vt:lpstr>Most importantly, make sure all of your bridges go somewhere instead of nowhere. </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sjones</dc:creator>
  <cp:lastModifiedBy>Owner</cp:lastModifiedBy>
  <cp:revision>68</cp:revision>
  <dcterms:created xsi:type="dcterms:W3CDTF">2009-08-27T12:59:42Z</dcterms:created>
  <dcterms:modified xsi:type="dcterms:W3CDTF">2009-11-16T17:03:29Z</dcterms:modified>
</cp:coreProperties>
</file>